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54"/>
  </p:handoutMasterIdLst>
  <p:sldIdLst>
    <p:sldId id="256" r:id="rId2"/>
    <p:sldId id="392" r:id="rId3"/>
    <p:sldId id="393" r:id="rId4"/>
    <p:sldId id="310" r:id="rId5"/>
    <p:sldId id="399" r:id="rId6"/>
    <p:sldId id="324" r:id="rId7"/>
    <p:sldId id="395" r:id="rId8"/>
    <p:sldId id="313" r:id="rId9"/>
    <p:sldId id="396" r:id="rId10"/>
    <p:sldId id="379" r:id="rId11"/>
    <p:sldId id="380" r:id="rId12"/>
    <p:sldId id="381" r:id="rId13"/>
    <p:sldId id="382" r:id="rId14"/>
    <p:sldId id="383" r:id="rId15"/>
    <p:sldId id="407" r:id="rId16"/>
    <p:sldId id="408" r:id="rId17"/>
    <p:sldId id="384" r:id="rId18"/>
    <p:sldId id="400" r:id="rId19"/>
    <p:sldId id="409" r:id="rId20"/>
    <p:sldId id="401" r:id="rId21"/>
    <p:sldId id="402" r:id="rId22"/>
    <p:sldId id="403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76" r:id="rId51"/>
    <p:sldId id="377" r:id="rId52"/>
    <p:sldId id="330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99FF"/>
    <a:srgbClr val="993366"/>
    <a:srgbClr val="333399"/>
    <a:srgbClr val="00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319" autoAdjust="0"/>
  </p:normalViewPr>
  <p:slideViewPr>
    <p:cSldViewPr>
      <p:cViewPr varScale="1">
        <p:scale>
          <a:sx n="152" d="100"/>
          <a:sy n="152" d="100"/>
        </p:scale>
        <p:origin x="11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E15A3B6-18BE-453B-9EFF-4AA5101205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110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5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  <p:grpSp>
        <p:nvGrpSpPr>
          <p:cNvPr id="6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7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9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i="0">
                <a:latin typeface="Arial" pitchFamily="34" charset="0"/>
                <a:cs typeface="Times New Roman" pitchFamily="18" charset="0"/>
              </a:rPr>
              <a:t>Formal Languages and Automata</a:t>
            </a: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Rectangle 1032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03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03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2600" i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A93667B-EA73-4AB2-A7C5-4E805CE130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041"/>
          <p:cNvGrpSpPr>
            <a:grpSpLocks/>
          </p:cNvGrpSpPr>
          <p:nvPr userDrawn="1"/>
        </p:nvGrpSpPr>
        <p:grpSpPr bwMode="auto">
          <a:xfrm>
            <a:off x="-36513" y="0"/>
            <a:ext cx="1476376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79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1" y="0"/>
              <a:ext cx="1585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477963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2052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3675" y="576263"/>
            <a:ext cx="12954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885113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rgbClr val="993366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17600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 dir="r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5.emf"/><Relationship Id="rId7" Type="http://schemas.openxmlformats.org/officeDocument/2006/relationships/image" Target="../media/image2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16.emf"/><Relationship Id="rId9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54.emf"/><Relationship Id="rId7" Type="http://schemas.openxmlformats.org/officeDocument/2006/relationships/image" Target="../media/image6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4.emf"/><Relationship Id="rId7" Type="http://schemas.openxmlformats.org/officeDocument/2006/relationships/image" Target="../media/image6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78.emf"/><Relationship Id="rId7" Type="http://schemas.openxmlformats.org/officeDocument/2006/relationships/image" Target="../media/image8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79.emf"/><Relationship Id="rId9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6.emf"/><Relationship Id="rId7" Type="http://schemas.openxmlformats.org/officeDocument/2006/relationships/image" Target="../media/image11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emf"/><Relationship Id="rId5" Type="http://schemas.openxmlformats.org/officeDocument/2006/relationships/image" Target="../media/image117.emf"/><Relationship Id="rId4" Type="http://schemas.openxmlformats.org/officeDocument/2006/relationships/image" Target="../media/image12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19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第 三 讲</a:t>
            </a:r>
          </a:p>
        </p:txBody>
      </p:sp>
      <p:sp>
        <p:nvSpPr>
          <p:cNvPr id="4103" name="Text Box 2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82438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正规表达式与正规语言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3FB32D-37D3-394E-BD93-5B961F1AB8E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1017588" y="2136775"/>
            <a:ext cx="71278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归纳定义</a:t>
            </a:r>
          </a:p>
          <a:p>
            <a:pPr algn="just">
              <a:buClr>
                <a:srgbClr val="800080"/>
              </a:buClr>
              <a:buFont typeface="Symbol" pitchFamily="18" charset="2"/>
              <a:buNone/>
            </a:pPr>
            <a:endParaRPr lang="zh-CN" altLang="en-US" sz="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字母表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正规语言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归纳定义如下：</a:t>
            </a: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1235075" y="4303713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归纳</a:t>
            </a:r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1885950" y="3151188"/>
            <a:ext cx="693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{}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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1885950" y="3679825"/>
            <a:ext cx="582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若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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</a:t>
            </a:r>
            <a:r>
              <a:rPr lang="zh-CN" altLang="en-US">
                <a:sym typeface="Symbol" pitchFamily="18" charset="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{a}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</a:t>
            </a:r>
          </a:p>
        </p:txBody>
      </p:sp>
      <p:sp>
        <p:nvSpPr>
          <p:cNvPr id="136205" name="Rectangle 13"/>
          <p:cNvSpPr>
            <a:spLocks noChangeArrowheads="1"/>
          </p:cNvSpPr>
          <p:nvPr/>
        </p:nvSpPr>
        <p:spPr bwMode="auto">
          <a:xfrm>
            <a:off x="1311275" y="4303713"/>
            <a:ext cx="7265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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</a:t>
            </a:r>
          </a:p>
        </p:txBody>
      </p: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1311275" y="4951413"/>
            <a:ext cx="7050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2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zh-CN" altLang="en-US" i="0">
                <a:solidFill>
                  <a:srgbClr val="333399"/>
                </a:solidFill>
                <a:sym typeface="Symbol" pitchFamily="18" charset="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LR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</a:t>
            </a:r>
          </a:p>
        </p:txBody>
      </p:sp>
      <p:sp>
        <p:nvSpPr>
          <p:cNvPr id="136207" name="Rectangle 15"/>
          <p:cNvSpPr>
            <a:spLocks noChangeArrowheads="1"/>
          </p:cNvSpPr>
          <p:nvPr/>
        </p:nvSpPr>
        <p:spPr bwMode="auto">
          <a:xfrm>
            <a:off x="1233488" y="3151188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基础</a:t>
            </a:r>
          </a:p>
        </p:txBody>
      </p:sp>
      <p:sp>
        <p:nvSpPr>
          <p:cNvPr id="136208" name="Rectangle 16"/>
          <p:cNvSpPr>
            <a:spLocks noChangeArrowheads="1"/>
          </p:cNvSpPr>
          <p:nvPr/>
        </p:nvSpPr>
        <p:spPr bwMode="auto">
          <a:xfrm>
            <a:off x="1311275" y="5495925"/>
            <a:ext cx="6905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3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L*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</a:t>
            </a:r>
          </a:p>
        </p:txBody>
      </p:sp>
      <p:sp>
        <p:nvSpPr>
          <p:cNvPr id="13326" name="Rectangle 18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正规语言</a:t>
            </a:r>
          </a:p>
        </p:txBody>
      </p:sp>
      <p:sp>
        <p:nvSpPr>
          <p:cNvPr id="13327" name="Text Box 19"/>
          <p:cNvSpPr txBox="1">
            <a:spLocks noChangeArrowheads="1"/>
          </p:cNvSpPr>
          <p:nvPr/>
        </p:nvSpPr>
        <p:spPr bwMode="auto">
          <a:xfrm>
            <a:off x="657225" y="1412875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</a:t>
            </a:r>
            <a:r>
              <a:rPr lang="zh-CN" altLang="en-US" sz="3200" b="0" i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latin typeface="Arial" pitchFamily="34" charset="0"/>
                <a:ea typeface="楷体_GB2312" pitchFamily="49" charset="-122"/>
              </a:rPr>
              <a:t>regular language</a:t>
            </a:r>
            <a:r>
              <a:rPr lang="zh-CN" altLang="en-US" sz="3200" b="0" i="0"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168C19-2267-DA4E-9338-899946A3998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1" grpId="0" autoUpdateAnimBg="0"/>
      <p:bldP spid="136202" grpId="0" autoUpdateAnimBg="0"/>
      <p:bldP spid="136203" grpId="0" autoUpdateAnimBg="0"/>
      <p:bldP spid="136205" grpId="0" autoUpdateAnimBg="0"/>
      <p:bldP spid="136206" grpId="0" autoUpdateAnimBg="0"/>
      <p:bldP spid="136207" grpId="0" autoUpdateAnimBg="0"/>
      <p:bldP spid="13620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1017588" y="2136775"/>
            <a:ext cx="72993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利用正规表达式定义</a:t>
            </a:r>
          </a:p>
          <a:p>
            <a:pPr algn="just">
              <a:buClr>
                <a:srgbClr val="800080"/>
              </a:buClr>
              <a:buFont typeface="Symbol" pitchFamily="18" charset="2"/>
              <a:buNone/>
            </a:pPr>
            <a:endParaRPr lang="zh-CN" altLang="en-US" sz="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对于字母表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上的语言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，若存在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上的正规表</a:t>
            </a:r>
          </a:p>
          <a:p>
            <a:pPr algn="just"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达式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，满足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) =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R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R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正规语言</a:t>
            </a:r>
          </a:p>
        </p:txBody>
      </p:sp>
      <p:sp>
        <p:nvSpPr>
          <p:cNvPr id="14343" name="Rectangle 16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正规语言</a:t>
            </a:r>
          </a:p>
        </p:txBody>
      </p:sp>
      <p:sp>
        <p:nvSpPr>
          <p:cNvPr id="14344" name="Text Box 17"/>
          <p:cNvSpPr txBox="1">
            <a:spLocks noChangeArrowheads="1"/>
          </p:cNvSpPr>
          <p:nvPr/>
        </p:nvSpPr>
        <p:spPr bwMode="auto">
          <a:xfrm>
            <a:off x="657225" y="1412875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</a:t>
            </a:r>
            <a:r>
              <a:rPr lang="zh-CN" altLang="en-US" sz="3200" b="0" i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latin typeface="Arial" pitchFamily="34" charset="0"/>
                <a:ea typeface="楷体_GB2312" pitchFamily="49" charset="-122"/>
              </a:rPr>
              <a:t>regular language</a:t>
            </a:r>
            <a:r>
              <a:rPr lang="zh-CN" altLang="en-US" sz="3200" b="0" i="0"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10E46B-27A0-7042-AE6F-27E1663FC28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87450" y="1557338"/>
            <a:ext cx="5791200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正规表达式的代数定律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交换律和结合律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零元和幺元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分配律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等幂律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与闭包相关的定律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代数定律的具体化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用于发现和测试定律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C9E9A-9E1B-1747-91BB-98C94E9CF94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39750" y="1635125"/>
            <a:ext cx="8496300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交换律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commutativity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和结合律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associativeity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L+M = M+L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(L+M)+N = L+(M+N)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(LM)N = L(MN)</a:t>
            </a:r>
          </a:p>
          <a:p>
            <a:pPr>
              <a:buFont typeface="Wingdings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幺元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identities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和零元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annihilators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 L = L +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L 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L 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</a:t>
            </a: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1460500" y="260350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E5F253-E858-194F-91B2-2C28B250054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900113" y="1484313"/>
            <a:ext cx="5903912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分配律（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distributive law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L(M+N) = LM+LN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(M+N)L = ML+NL</a:t>
            </a:r>
          </a:p>
          <a:p>
            <a:pPr>
              <a:buFont typeface="Wingdings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等幂律（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idempotent law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 L = L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B0375F-4568-4647-B0A4-3C60C1B5BF0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27584" y="1340768"/>
            <a:ext cx="4175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：对于任意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个正规表达式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B0375F-4568-4647-B0A4-3C60C1B5BF0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5A35165-1E7B-0945-BE47-642E7DE4C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702" y="1340768"/>
            <a:ext cx="1512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，存在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5500E-D64B-CC40-AEB9-5ED29F0E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8" y="1989311"/>
            <a:ext cx="4060428" cy="319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3D531C-EEF5-C949-9D68-FFB177B5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72" y="1412020"/>
            <a:ext cx="1737649" cy="319160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B3071941-EA06-8F4F-B3E6-6C16E4407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5" y="2492896"/>
            <a:ext cx="10083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证明：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04E73329-7D1A-0A43-84BD-22F9DBDEA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2492896"/>
            <a:ext cx="51125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问题可以转化为证明以下命题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7082B0-73DF-E54D-B6BA-B8EFD91A5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097767"/>
            <a:ext cx="6616376" cy="331233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767012-A70B-A742-BBFA-47A05BF2B54E}"/>
              </a:ext>
            </a:extLst>
          </p:cNvPr>
          <p:cNvGrpSpPr/>
          <p:nvPr/>
        </p:nvGrpSpPr>
        <p:grpSpPr>
          <a:xfrm>
            <a:off x="670728" y="3603805"/>
            <a:ext cx="7978969" cy="980568"/>
            <a:chOff x="670728" y="3603805"/>
            <a:chExt cx="7978969" cy="980568"/>
          </a:xfrm>
        </p:grpSpPr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3A89B560-6C41-9243-A78C-814A81144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728" y="3603805"/>
              <a:ext cx="13089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（仅当）</a:t>
              </a:r>
              <a:endPara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C353432-B937-B54B-802C-92C4FB8E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3685697"/>
              <a:ext cx="6616376" cy="3375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95D718-FCF1-F34D-ACF4-D3F17CE2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600" y="4185327"/>
              <a:ext cx="5450137" cy="336428"/>
            </a:xfrm>
            <a:prstGeom prst="rect">
              <a:avLst/>
            </a:prstGeom>
          </p:spPr>
        </p:pic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F0796F5F-53C8-0542-A468-13DE65BFE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674" y="4122708"/>
              <a:ext cx="221302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。分两种情况：</a:t>
              </a:r>
              <a:endPara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56743C6-0A06-1A48-85E9-3F38CBF27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33" y="5209411"/>
            <a:ext cx="6759919" cy="3045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7E4265A-B8BA-564D-A6C4-2B4402E42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010" y="4688348"/>
            <a:ext cx="7039608" cy="3287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13D91DB-413E-674E-A6FC-F6C5388CA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010" y="5703032"/>
            <a:ext cx="7015856" cy="3276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79A0BD4-CE34-2346-9A67-B886BD6CE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33" y="6196903"/>
            <a:ext cx="6759939" cy="3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646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27584" y="1340768"/>
            <a:ext cx="4175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：对于任意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个正规表达式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B0375F-4568-4647-B0A4-3C60C1B5BF0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5A35165-1E7B-0945-BE47-642E7DE4C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702" y="1340768"/>
            <a:ext cx="1512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，存在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5500E-D64B-CC40-AEB9-5ED29F0E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8" y="1989311"/>
            <a:ext cx="4060428" cy="319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3D531C-EEF5-C949-9D68-FFB177B5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72" y="1412020"/>
            <a:ext cx="1737649" cy="319160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B3071941-EA06-8F4F-B3E6-6C16E4407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15" y="2492896"/>
            <a:ext cx="10083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证明：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04E73329-7D1A-0A43-84BD-22F9DBDEA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2492896"/>
            <a:ext cx="51125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问题可以转化为证明以下命题</a:t>
            </a:r>
            <a:endParaRPr lang="en-US" altLang="zh-CN" sz="2400" b="0" i="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7082B0-73DF-E54D-B6BA-B8EFD91A5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097767"/>
            <a:ext cx="6616376" cy="33123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7CFB28-0B60-0A44-A606-2C950E9BF820}"/>
              </a:ext>
            </a:extLst>
          </p:cNvPr>
          <p:cNvGrpSpPr/>
          <p:nvPr/>
        </p:nvGrpSpPr>
        <p:grpSpPr>
          <a:xfrm>
            <a:off x="611560" y="3603805"/>
            <a:ext cx="7611100" cy="900163"/>
            <a:chOff x="611560" y="3603805"/>
            <a:chExt cx="7611100" cy="900163"/>
          </a:xfrm>
        </p:grpSpPr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3A89B560-6C41-9243-A78C-814A81144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60" y="3603805"/>
              <a:ext cx="13089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（当）</a:t>
              </a:r>
              <a:endPara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3677AE0-DC64-D440-90C0-4FC9DF391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84" y="3667978"/>
              <a:ext cx="6616376" cy="33331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C22F4F-18B4-7842-8F9E-D7D1231D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742" y="4174016"/>
              <a:ext cx="4586333" cy="329952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FD048F2-0F06-1245-9F63-EB0F4ABD2051}"/>
              </a:ext>
            </a:extLst>
          </p:cNvPr>
          <p:cNvGrpSpPr/>
          <p:nvPr/>
        </p:nvGrpSpPr>
        <p:grpSpPr>
          <a:xfrm>
            <a:off x="861941" y="4676688"/>
            <a:ext cx="7250887" cy="1285280"/>
            <a:chOff x="861941" y="4676688"/>
            <a:chExt cx="7250887" cy="128528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8B83CD3-A333-9347-A3B8-AAC7A7ABC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6284" y="4676688"/>
              <a:ext cx="6350092" cy="33777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3E44D35-DD78-3644-846B-C4E34644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941" y="5157192"/>
              <a:ext cx="7250887" cy="32995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1E0102A-5F50-C641-B1A2-FDC7CDCCF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492" y="5629877"/>
              <a:ext cx="6724844" cy="332091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B22693B-2B37-1142-96DE-9E2BD9AF4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914" y="6186099"/>
            <a:ext cx="4986788" cy="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354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106488" y="1574800"/>
            <a:ext cx="54102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与闭包相关的定律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(L*)* = L*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*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*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LL* = L*L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的定义）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与</a:t>
            </a:r>
            <a:r>
              <a:rPr lang="zh-CN" altLang="zh-CN" sz="2800" i="0" dirty="0">
                <a:latin typeface="Arial" pitchFamily="34" charset="0"/>
                <a:ea typeface="楷体_GB2312" pitchFamily="49" charset="-122"/>
              </a:rPr>
              <a:t>任选运算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相关的定律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L?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+ L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L?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的定义）</a:t>
            </a:r>
          </a:p>
        </p:txBody>
      </p:sp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9AECF9-035A-D349-8C2E-3984C2098CE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71" y="4281908"/>
            <a:ext cx="3835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53008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81EF370-6873-484D-BBED-8334D39D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948928"/>
            <a:ext cx="2171843" cy="341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7820DF2-D1FF-0C42-9B4C-F0C08096F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2515305"/>
            <a:ext cx="2171843" cy="3419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83706B2-CD86-A541-8641-B39C8CF0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872" y="3072474"/>
            <a:ext cx="2486072" cy="341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99DF5C-D5D0-0846-8ACD-9CF28DC7E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872" y="3615068"/>
            <a:ext cx="2624694" cy="3419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3390D17-6B55-9C4A-BC89-E48A357AB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872" y="4379010"/>
            <a:ext cx="1405952" cy="3468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BE8F37-0484-A04E-BDBB-5511CB966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872" y="4951685"/>
            <a:ext cx="1405952" cy="3445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73D758-E11E-0C4E-B76A-C21948B70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872" y="5553191"/>
            <a:ext cx="1982016" cy="3426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9FA2553-DEEE-1047-A5C9-541D94B60F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1872" y="6192837"/>
            <a:ext cx="2270048" cy="3268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2AEBF64-63B1-3B46-BCEC-388419F39C9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298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71" y="3013529"/>
            <a:ext cx="69118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解：可以分成两种情况。第一种情况是首字符是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53008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AEBF64-63B1-3B46-BCEC-388419F39C9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2909CB-2779-4D4C-813A-15C28D93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07" y="1964959"/>
            <a:ext cx="5007753" cy="341627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8D4A31F7-3FB4-324C-AB8D-4594E213F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69112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0781C-0D43-2947-A937-3C073CF9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49" y="3625918"/>
            <a:ext cx="357397" cy="235130"/>
          </a:xfrm>
          <a:prstGeom prst="rect">
            <a:avLst/>
          </a:prstGeom>
        </p:spPr>
      </p:pic>
      <p:sp>
        <p:nvSpPr>
          <p:cNvPr id="21" name="Text Box 40">
            <a:extLst>
              <a:ext uri="{FF2B5EF4-FFF2-40B4-BE49-F238E27FC236}">
                <a16:creationId xmlns:a16="http://schemas.microsoft.com/office/drawing/2014/main" id="{E1D75C29-6B80-4545-98D0-02ACE2E9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264" y="3931026"/>
            <a:ext cx="69118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第二种情况是首字符是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845905-2DF0-214B-B327-4CE33FC1D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649" y="4518100"/>
            <a:ext cx="357397" cy="231826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FC3E0240-2A3C-7A4F-99CF-254593365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891" y="4875335"/>
            <a:ext cx="69118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合并两种情况可以得到：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897C83-8A60-1346-AC57-031BDBD50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487" y="5530769"/>
            <a:ext cx="1133719" cy="248865"/>
          </a:xfrm>
          <a:prstGeom prst="rect">
            <a:avLst/>
          </a:prstGeom>
        </p:spPr>
      </p:pic>
      <p:sp>
        <p:nvSpPr>
          <p:cNvPr id="28" name="Text Box 40">
            <a:extLst>
              <a:ext uri="{FF2B5EF4-FFF2-40B4-BE49-F238E27FC236}">
                <a16:creationId xmlns:a16="http://schemas.microsoft.com/office/drawing/2014/main" id="{5995B164-0BB6-324D-943F-461517366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264" y="5819644"/>
            <a:ext cx="69118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根据分配律：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82CF0B-76E8-BA40-A1CB-9506A9B20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607" y="6321319"/>
            <a:ext cx="1237478" cy="3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39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1392238" y="260350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正规语言的不同表达形式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9EE220-F446-E24E-AB12-5B77223333DE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27E79-74B1-9640-A880-557363DA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861365" cy="461022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516548-945E-9E48-958D-5483E5A87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565" y="2054250"/>
            <a:ext cx="4689699" cy="342940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92A7451F-46FC-B34E-AC39-396F8F872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3212975"/>
            <a:ext cx="72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这道题要求至少包含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个连续的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，所以可以先写出来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768F1-23A0-4E47-A9EC-197CF549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00" y="3988311"/>
            <a:ext cx="476308" cy="19846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73CDDD4-800C-484E-BECE-F8FB0F3E6105}"/>
              </a:ext>
            </a:extLst>
          </p:cNvPr>
          <p:cNvGrpSpPr/>
          <p:nvPr/>
        </p:nvGrpSpPr>
        <p:grpSpPr>
          <a:xfrm>
            <a:off x="1385838" y="4399853"/>
            <a:ext cx="7200800" cy="993212"/>
            <a:chOff x="1385838" y="4399853"/>
            <a:chExt cx="7200800" cy="993212"/>
          </a:xfrm>
        </p:grpSpPr>
        <p:sp>
          <p:nvSpPr>
            <p:cNvPr id="24" name="Text Box 40">
              <a:extLst>
                <a:ext uri="{FF2B5EF4-FFF2-40B4-BE49-F238E27FC236}">
                  <a16:creationId xmlns:a16="http://schemas.microsoft.com/office/drawing/2014/main" id="{7D2FF12F-FE54-3F48-A793-A321389E8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838" y="4399853"/>
              <a:ext cx="7200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由于左右可以是任意字符串，即任意长度、任意字符，</a:t>
              </a:r>
            </a:p>
          </p:txBody>
        </p:sp>
        <p:sp>
          <p:nvSpPr>
            <p:cNvPr id="28" name="Text Box 40">
              <a:extLst>
                <a:ext uri="{FF2B5EF4-FFF2-40B4-BE49-F238E27FC236}">
                  <a16:creationId xmlns:a16="http://schemas.microsoft.com/office/drawing/2014/main" id="{42165086-65C3-8448-9EB2-8D611E5C5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838" y="4931400"/>
              <a:ext cx="7200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因此可以利用星闭包来表示左右两侧。最终结果是：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4423C4C-2F40-5947-A74E-B6C1A64C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5805264"/>
            <a:ext cx="2592288" cy="2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4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82990-FB24-AB4A-9786-5AA51C1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88" y="2065138"/>
            <a:ext cx="3272904" cy="35575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DCD1ABD-0658-3C42-9A1B-20641CD45B39}"/>
              </a:ext>
            </a:extLst>
          </p:cNvPr>
          <p:cNvGrpSpPr/>
          <p:nvPr/>
        </p:nvGrpSpPr>
        <p:grpSpPr>
          <a:xfrm>
            <a:off x="1476374" y="3218728"/>
            <a:ext cx="7416106" cy="1012124"/>
            <a:chOff x="1476374" y="3218728"/>
            <a:chExt cx="7416106" cy="1012124"/>
          </a:xfrm>
        </p:grpSpPr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CE99AE89-39F1-7148-95BB-D3D50ACCF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374" y="3218728"/>
              <a:ext cx="74161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根据例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的技巧，先给出结尾的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01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，再补上左侧的</a:t>
              </a:r>
            </a:p>
          </p:txBody>
        </p:sp>
        <p:sp>
          <p:nvSpPr>
            <p:cNvPr id="22" name="Text Box 40">
              <a:extLst>
                <a:ext uri="{FF2B5EF4-FFF2-40B4-BE49-F238E27FC236}">
                  <a16:creationId xmlns:a16="http://schemas.microsoft.com/office/drawing/2014/main" id="{FDD6D7EA-5253-1E48-898F-468BA2EEF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374" y="3769187"/>
              <a:ext cx="74161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任意字符串，因此结果为：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9841444-FA99-1E46-81FD-44086A47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781" y="4678295"/>
            <a:ext cx="2341488" cy="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68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FFA0A2-EAE4-9840-81DB-FCA1C553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55" y="2061197"/>
            <a:ext cx="4718769" cy="36937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9BE0204-5955-124F-AC33-E4DD7AEAEF83}"/>
              </a:ext>
            </a:extLst>
          </p:cNvPr>
          <p:cNvGrpSpPr/>
          <p:nvPr/>
        </p:nvGrpSpPr>
        <p:grpSpPr>
          <a:xfrm>
            <a:off x="1476374" y="3212975"/>
            <a:ext cx="6930925" cy="956292"/>
            <a:chOff x="1476374" y="3212975"/>
            <a:chExt cx="6930925" cy="956292"/>
          </a:xfrm>
        </p:grpSpPr>
        <p:sp>
          <p:nvSpPr>
            <p:cNvPr id="16" name="Text Box 40">
              <a:extLst>
                <a:ext uri="{FF2B5EF4-FFF2-40B4-BE49-F238E27FC236}">
                  <a16:creationId xmlns:a16="http://schemas.microsoft.com/office/drawing/2014/main" id="{F36C9268-9093-CC43-A0DC-8DDEEDB81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374" y="3212975"/>
              <a:ext cx="69309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根据例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和例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6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的经验，这道题就比较简单了，除了</a:t>
              </a: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B2F5CFAC-2C3D-6245-86E2-C78D10451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374" y="3707602"/>
              <a:ext cx="69309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开头和结尾以外的内部为任意字符串。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ABBFA78-99FA-1A49-BD8E-6B6E1200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406" y="4653136"/>
            <a:ext cx="2495172" cy="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75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60729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8B668B-7FCE-BF47-AA4B-A2BC0AE9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5" y="2050981"/>
            <a:ext cx="5691049" cy="35623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55F6C3-895C-0749-A8C6-47FA6278F39D}"/>
              </a:ext>
            </a:extLst>
          </p:cNvPr>
          <p:cNvGrpSpPr/>
          <p:nvPr/>
        </p:nvGrpSpPr>
        <p:grpSpPr>
          <a:xfrm>
            <a:off x="1332549" y="3212976"/>
            <a:ext cx="7415914" cy="923330"/>
            <a:chOff x="1332549" y="3212976"/>
            <a:chExt cx="7415914" cy="923330"/>
          </a:xfrm>
        </p:grpSpPr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487B1396-AA77-C746-87EB-D7AF86282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2550" y="3212976"/>
              <a:ext cx="7415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这道题是例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7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的扩展。区分三种情况，第一种情况是</a:t>
              </a:r>
            </a:p>
          </p:txBody>
        </p:sp>
        <p:sp>
          <p:nvSpPr>
            <p:cNvPr id="22" name="Text Box 40">
              <a:extLst>
                <a:ext uri="{FF2B5EF4-FFF2-40B4-BE49-F238E27FC236}">
                  <a16:creationId xmlns:a16="http://schemas.microsoft.com/office/drawing/2014/main" id="{A9EF6E1D-2FBC-084C-9228-B6A7AEE32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2549" y="3674641"/>
              <a:ext cx="7415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开头字符和结尾字符都是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：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66591C2-7157-744E-BDDC-92E86697D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318912"/>
            <a:ext cx="1498848" cy="321182"/>
          </a:xfrm>
          <a:prstGeom prst="rect">
            <a:avLst/>
          </a:prstGeom>
        </p:spPr>
      </p:pic>
      <p:sp>
        <p:nvSpPr>
          <p:cNvPr id="23" name="Text Box 40">
            <a:extLst>
              <a:ext uri="{FF2B5EF4-FFF2-40B4-BE49-F238E27FC236}">
                <a16:creationId xmlns:a16="http://schemas.microsoft.com/office/drawing/2014/main" id="{2C29DE72-2C79-8441-A977-3FEE0A0B4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548" y="4742840"/>
            <a:ext cx="7415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第二种情况是开头字符和结尾字符都是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DE7C46-011F-5548-AEA1-D12F6F84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811" y="5310787"/>
            <a:ext cx="1600820" cy="347166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9C84F1D3-7493-F84C-B980-72F732FD9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640" y="5766434"/>
            <a:ext cx="7415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第三种情况是字符串的长度为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。因此结果为：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01E548-CBF2-C343-B640-5FD7C59CC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895" y="6341797"/>
            <a:ext cx="4606652" cy="3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574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9EB62E-6FF5-D94A-9530-1D971833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52A0021-10D9-4241-882D-F89CEFB5DE4E}"/>
              </a:ext>
            </a:extLst>
          </p:cNvPr>
          <p:cNvGrpSpPr/>
          <p:nvPr/>
        </p:nvGrpSpPr>
        <p:grpSpPr>
          <a:xfrm>
            <a:off x="1330920" y="2967335"/>
            <a:ext cx="7489552" cy="988009"/>
            <a:chOff x="1330920" y="2967335"/>
            <a:chExt cx="7489552" cy="988009"/>
          </a:xfrm>
        </p:grpSpPr>
        <p:sp>
          <p:nvSpPr>
            <p:cNvPr id="25" name="Text Box 40">
              <a:extLst>
                <a:ext uri="{FF2B5EF4-FFF2-40B4-BE49-F238E27FC236}">
                  <a16:creationId xmlns:a16="http://schemas.microsoft.com/office/drawing/2014/main" id="{9870BC9A-48F4-B54A-9D67-0577D4627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921" y="2967335"/>
              <a:ext cx="360111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这道题一个直观的想法是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3B21684-8EA6-B342-B9D5-E7F98E95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264" y="3071061"/>
              <a:ext cx="1530936" cy="351043"/>
            </a:xfrm>
            <a:prstGeom prst="rect">
              <a:avLst/>
            </a:prstGeom>
          </p:spPr>
        </p:pic>
        <p:sp>
          <p:nvSpPr>
            <p:cNvPr id="26" name="Text Box 40">
              <a:extLst>
                <a:ext uri="{FF2B5EF4-FFF2-40B4-BE49-F238E27FC236}">
                  <a16:creationId xmlns:a16="http://schemas.microsoft.com/office/drawing/2014/main" id="{629AE88C-ECE6-3847-BD1E-2FE299FC7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967335"/>
              <a:ext cx="24482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，但是这样仅包</a:t>
              </a:r>
            </a:p>
          </p:txBody>
        </p:sp>
        <p:sp>
          <p:nvSpPr>
            <p:cNvPr id="27" name="Text Box 40">
              <a:extLst>
                <a:ext uri="{FF2B5EF4-FFF2-40B4-BE49-F238E27FC236}">
                  <a16:creationId xmlns:a16="http://schemas.microsoft.com/office/drawing/2014/main" id="{DD9457D9-02A6-F24A-B931-C94C9FE7A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920" y="3493679"/>
              <a:ext cx="7489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含了以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开头、以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结尾的情况。需要考虑四种情况：</a:t>
              </a:r>
            </a:p>
          </p:txBody>
        </p:sp>
      </p:grpSp>
      <p:sp>
        <p:nvSpPr>
          <p:cNvPr id="28" name="Text Box 40">
            <a:extLst>
              <a:ext uri="{FF2B5EF4-FFF2-40B4-BE49-F238E27FC236}">
                <a16:creationId xmlns:a16="http://schemas.microsoft.com/office/drawing/2014/main" id="{FE6BB28F-8B2F-194A-A9A0-C70E78B02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20" y="4132237"/>
            <a:ext cx="32410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(1)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sp>
        <p:nvSpPr>
          <p:cNvPr id="29" name="Text Box 40">
            <a:extLst>
              <a:ext uri="{FF2B5EF4-FFF2-40B4-BE49-F238E27FC236}">
                <a16:creationId xmlns:a16="http://schemas.microsoft.com/office/drawing/2014/main" id="{4C963BDC-EDD8-1A43-9DE5-6C3B1E29A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20" y="4740381"/>
            <a:ext cx="32410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(2)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sp>
        <p:nvSpPr>
          <p:cNvPr id="30" name="Text Box 40">
            <a:extLst>
              <a:ext uri="{FF2B5EF4-FFF2-40B4-BE49-F238E27FC236}">
                <a16:creationId xmlns:a16="http://schemas.microsoft.com/office/drawing/2014/main" id="{28DFBB3C-7DC3-0442-B2B8-963BBA54A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20" y="5378020"/>
            <a:ext cx="32410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(3)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sp>
        <p:nvSpPr>
          <p:cNvPr id="31" name="Text Box 40">
            <a:extLst>
              <a:ext uri="{FF2B5EF4-FFF2-40B4-BE49-F238E27FC236}">
                <a16:creationId xmlns:a16="http://schemas.microsoft.com/office/drawing/2014/main" id="{82362ABB-25DE-9D45-89D8-3E9D9346F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20" y="6026303"/>
            <a:ext cx="32410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(4)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0BC59-27C4-D449-A461-26A96EFB0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049" y="4221088"/>
            <a:ext cx="1583457" cy="333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D68811-285B-4546-A7FE-D5DF825C8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049" y="4849606"/>
            <a:ext cx="1583465" cy="333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C959E1-75BB-374A-A8CA-696064F74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9" y="5487390"/>
            <a:ext cx="1777151" cy="333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67AA67-26DB-FB46-AAFB-08338633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049" y="6138569"/>
            <a:ext cx="1777925" cy="3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62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9EB62E-6FF5-D94A-9530-1D971833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93B6AEE-4E75-D749-B3A9-030DB49226AF}"/>
              </a:ext>
            </a:extLst>
          </p:cNvPr>
          <p:cNvGrpSpPr/>
          <p:nvPr/>
        </p:nvGrpSpPr>
        <p:grpSpPr>
          <a:xfrm>
            <a:off x="1330921" y="2967335"/>
            <a:ext cx="6005263" cy="926680"/>
            <a:chOff x="1330921" y="2967335"/>
            <a:chExt cx="6005263" cy="926680"/>
          </a:xfrm>
        </p:grpSpPr>
        <p:sp>
          <p:nvSpPr>
            <p:cNvPr id="25" name="Text Box 40">
              <a:extLst>
                <a:ext uri="{FF2B5EF4-FFF2-40B4-BE49-F238E27FC236}">
                  <a16:creationId xmlns:a16="http://schemas.microsoft.com/office/drawing/2014/main" id="{9870BC9A-48F4-B54A-9D67-0577D4627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921" y="2967335"/>
              <a:ext cx="360111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合并这四种情况可以得到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37AC558-FAAA-7244-A39F-7EC52415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269" y="3563887"/>
              <a:ext cx="5382915" cy="3301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D4E7955-BAD6-B943-887B-81E6980879DE}"/>
              </a:ext>
            </a:extLst>
          </p:cNvPr>
          <p:cNvGrpSpPr/>
          <p:nvPr/>
        </p:nvGrpSpPr>
        <p:grpSpPr>
          <a:xfrm>
            <a:off x="1308824" y="4028902"/>
            <a:ext cx="6647552" cy="998245"/>
            <a:chOff x="1308824" y="4028902"/>
            <a:chExt cx="6647552" cy="998245"/>
          </a:xfrm>
        </p:grpSpPr>
        <p:sp>
          <p:nvSpPr>
            <p:cNvPr id="24" name="Text Box 40">
              <a:extLst>
                <a:ext uri="{FF2B5EF4-FFF2-40B4-BE49-F238E27FC236}">
                  <a16:creationId xmlns:a16="http://schemas.microsoft.com/office/drawing/2014/main" id="{D590EE30-4B7B-6548-A371-851A6AC11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824" y="4028902"/>
              <a:ext cx="6647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上面的式子是否可以写成更紧凑的形式呢？可以</a:t>
              </a: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80068162-1D09-5943-ACB8-F0BF3993F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824" y="4565482"/>
              <a:ext cx="6647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利用分配律来实现。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6641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9EB62E-6FF5-D94A-9530-1D971833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D590EE30-4B7B-6548-A371-851A6AC1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296733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利用分配律来处理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963D3-D10F-844F-889F-0E0F30743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48" y="4235415"/>
            <a:ext cx="4392487" cy="313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6C4D47-DAFC-3047-9D20-B29CE380E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48" y="4727344"/>
            <a:ext cx="4418584" cy="313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B74A05-6803-AF48-94F6-7473F891C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748" y="5228943"/>
            <a:ext cx="4212468" cy="328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B5156F-6E10-D047-8F23-9599BF846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620" y="5746349"/>
            <a:ext cx="5142489" cy="3282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1C09B5-B68F-0C4C-8C63-D2CB10F9D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620" y="6263064"/>
            <a:ext cx="3194436" cy="3453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F07B83-2946-6149-81FA-24DE20A76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4138" y="3669525"/>
            <a:ext cx="4600302" cy="3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541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9EB62E-6FF5-D94A-9530-1D971833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D590EE30-4B7B-6548-A371-851A6AC1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296733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还有另一种处理方式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D0C1B3D-83D6-B344-A1CB-03A1D5498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138" y="3669525"/>
            <a:ext cx="4600302" cy="3253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5CB6BB-3D2A-D944-8E16-1EDF83131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4183119"/>
            <a:ext cx="4824536" cy="3439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60B5D8-D642-5F45-A3D6-F7677884C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4711186"/>
            <a:ext cx="4824536" cy="3432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C17BFE-D68D-AB4E-8FB9-93360EBB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5238572"/>
            <a:ext cx="4464496" cy="3478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589CE6-C8B3-684A-8EC5-F634549B3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696" y="5770595"/>
            <a:ext cx="5472608" cy="349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EB6D636-23D5-BA4C-8B56-96153B709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697" y="6272383"/>
            <a:ext cx="3240359" cy="3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770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56158" cy="237183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063C29-4E08-6243-AE9D-6FEB8C02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11" y="1941624"/>
            <a:ext cx="5013994" cy="35261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DE65476-0AD0-B040-80EA-269B318F8548}"/>
              </a:ext>
            </a:extLst>
          </p:cNvPr>
          <p:cNvGrpSpPr/>
          <p:nvPr/>
        </p:nvGrpSpPr>
        <p:grpSpPr>
          <a:xfrm>
            <a:off x="740738" y="2996952"/>
            <a:ext cx="8742644" cy="1008112"/>
            <a:chOff x="740738" y="2996952"/>
            <a:chExt cx="8742644" cy="1008112"/>
          </a:xfrm>
        </p:grpSpPr>
        <p:sp>
          <p:nvSpPr>
            <p:cNvPr id="15" name="Text Box 40">
              <a:extLst>
                <a:ext uri="{FF2B5EF4-FFF2-40B4-BE49-F238E27FC236}">
                  <a16:creationId xmlns:a16="http://schemas.microsoft.com/office/drawing/2014/main" id="{4676E7F2-09F6-3149-9C3D-1562CD1BD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738" y="2996952"/>
              <a:ext cx="81517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解：倒数第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个位置是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，那么倒数前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个位置必然或者为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，</a:t>
              </a:r>
            </a:p>
          </p:txBody>
        </p:sp>
        <p:sp>
          <p:nvSpPr>
            <p:cNvPr id="22" name="Text Box 40">
              <a:extLst>
                <a:ext uri="{FF2B5EF4-FFF2-40B4-BE49-F238E27FC236}">
                  <a16:creationId xmlns:a16="http://schemas.microsoft.com/office/drawing/2014/main" id="{C3D31080-D7C4-1249-8E1A-08592574B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543399"/>
              <a:ext cx="81517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或者为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。前面的字串则可以是任意字符串。因此：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EC784ED-3D35-9F4C-B5D9-EADC6862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71" y="4149080"/>
            <a:ext cx="3061457" cy="3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16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6DDADD-2E6A-6645-B8F3-61FE2570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16" y="1975775"/>
            <a:ext cx="6439479" cy="350448"/>
          </a:xfrm>
          <a:prstGeom prst="rect">
            <a:avLst/>
          </a:prstGeom>
        </p:spPr>
      </p:pic>
      <p:sp>
        <p:nvSpPr>
          <p:cNvPr id="14" name="Text Box 40">
            <a:extLst>
              <a:ext uri="{FF2B5EF4-FFF2-40B4-BE49-F238E27FC236}">
                <a16:creationId xmlns:a16="http://schemas.microsoft.com/office/drawing/2014/main" id="{E8A82646-47B8-A247-A9C5-D6A02497E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2996951"/>
            <a:ext cx="7560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这道题的难点在于如何是实现前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位至少包含一个字符。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00955-E3CB-5348-BE72-591E9D57691B}"/>
              </a:ext>
            </a:extLst>
          </p:cNvPr>
          <p:cNvGrpSpPr/>
          <p:nvPr/>
        </p:nvGrpSpPr>
        <p:grpSpPr>
          <a:xfrm>
            <a:off x="1259632" y="3515101"/>
            <a:ext cx="7560840" cy="979814"/>
            <a:chOff x="1259632" y="3515101"/>
            <a:chExt cx="7560840" cy="979814"/>
          </a:xfrm>
        </p:grpSpPr>
        <p:sp>
          <p:nvSpPr>
            <p:cNvPr id="16" name="Text Box 40">
              <a:extLst>
                <a:ext uri="{FF2B5EF4-FFF2-40B4-BE49-F238E27FC236}">
                  <a16:creationId xmlns:a16="http://schemas.microsoft.com/office/drawing/2014/main" id="{8A98F97F-F76D-4B42-A161-FE1B7ACE3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515101"/>
              <a:ext cx="75608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注意：字符串的长度并不一定超过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。此处的技巧是巧</a:t>
              </a: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845E6F63-BA5D-0B48-BAB1-409E093CF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033250"/>
              <a:ext cx="75608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妙地使用空串：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5F36D49-41CC-5B41-83C5-72E7558FC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19" y="4698070"/>
            <a:ext cx="3799638" cy="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03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1625600"/>
            <a:ext cx="42481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正规表达式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40335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正规表达式与正规语言</a:t>
            </a:r>
          </a:p>
        </p:txBody>
      </p:sp>
      <p:sp>
        <p:nvSpPr>
          <p:cNvPr id="5128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4738"/>
            <a:ext cx="42481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129" name="Text Box 9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994025"/>
            <a:ext cx="5257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正规表达式的代数性质</a:t>
            </a:r>
            <a:endParaRPr lang="zh-CN" altLang="en-US" sz="32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DE52D2-310C-6A42-B58D-28777E863BD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E8A82646-47B8-A247-A9C5-D6A02497E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384" y="2996951"/>
            <a:ext cx="7560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根据例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的经验，这道题就比较简单了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C00AA6-3FE9-5F4B-A9BA-3D0034E7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34" y="1956632"/>
            <a:ext cx="6430436" cy="349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7DDD0-3E1D-2F41-ABF6-AA3E5CE7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178" y="3768526"/>
            <a:ext cx="3899644" cy="3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73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230B49-F1C3-9345-9D54-8355B472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501987"/>
            <a:ext cx="1296144" cy="31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FEC8F3-6F02-DF46-A587-205979BE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818" y="1963316"/>
            <a:ext cx="5508476" cy="35653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C3C7AB-1688-3043-BFDA-96F6EC5846E7}"/>
              </a:ext>
            </a:extLst>
          </p:cNvPr>
          <p:cNvGrpSpPr/>
          <p:nvPr/>
        </p:nvGrpSpPr>
        <p:grpSpPr>
          <a:xfrm>
            <a:off x="1476375" y="3088020"/>
            <a:ext cx="6469087" cy="754979"/>
            <a:chOff x="1476375" y="3088020"/>
            <a:chExt cx="6469087" cy="7549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A5759D-552E-0E49-A605-A5729801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6375" y="3088020"/>
              <a:ext cx="6469087" cy="27952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6E00949-E5A0-DE4F-8101-75FCDB62F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6375" y="3549685"/>
              <a:ext cx="6084168" cy="29331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B5A086-8E8C-8041-A553-F0BE61FB2567}"/>
              </a:ext>
            </a:extLst>
          </p:cNvPr>
          <p:cNvGrpSpPr/>
          <p:nvPr/>
        </p:nvGrpSpPr>
        <p:grpSpPr>
          <a:xfrm>
            <a:off x="1476375" y="4025136"/>
            <a:ext cx="6536707" cy="1721505"/>
            <a:chOff x="1476375" y="4025136"/>
            <a:chExt cx="6536707" cy="17215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DDB452-E4BD-B845-A9D9-1C8263DF9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385" y="4025136"/>
              <a:ext cx="5774086" cy="29331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FE2A15A-FE97-9847-B59B-BD7B1BEE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6375" y="4495240"/>
              <a:ext cx="6444523" cy="29331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18250AB-B6D1-6E44-8E26-0FD4617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6375" y="4976710"/>
              <a:ext cx="6536707" cy="29331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2283C5F-CC26-9E43-9AE8-F03D57AE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6375" y="5466177"/>
              <a:ext cx="4559539" cy="280464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E8B39D66-71C1-EF44-A65B-8E74D9A1F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1410" y="5942794"/>
            <a:ext cx="3620036" cy="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996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FF605990-EFDC-9D4D-AF4A-9CAA1E19E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230B49-F1C3-9345-9D54-8355B472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501987"/>
            <a:ext cx="1296144" cy="31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FEC8F3-6F02-DF46-A587-205979BE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818" y="1963316"/>
            <a:ext cx="5508476" cy="3565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D619B-0C7E-4E47-9CA0-815C9B29E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5" y="3082924"/>
            <a:ext cx="6804248" cy="2897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F4C612-6441-174F-92D6-4C484D005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3582892"/>
            <a:ext cx="3813584" cy="346690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D41C1FD2-803C-CD4C-96D0-B2604F6E1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999" y="4066503"/>
            <a:ext cx="60743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因此，最终的结果是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E2538F-C447-C147-8279-DDDBD63CC4FF}"/>
              </a:ext>
            </a:extLst>
          </p:cNvPr>
          <p:cNvGrpSpPr/>
          <p:nvPr/>
        </p:nvGrpSpPr>
        <p:grpSpPr>
          <a:xfrm>
            <a:off x="2045307" y="4756774"/>
            <a:ext cx="4864113" cy="832466"/>
            <a:chOff x="2045307" y="4756774"/>
            <a:chExt cx="4864113" cy="83246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E006C6-25B7-BA46-92F2-7C086A480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5307" y="4794918"/>
              <a:ext cx="553021" cy="2160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2F6846C-0B05-1E4C-A245-9B6855A5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1982" y="4756774"/>
              <a:ext cx="3813584" cy="349336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5EE8157-F615-CB47-B082-EA041EBF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1982" y="5242550"/>
              <a:ext cx="3813584" cy="3466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18E4260-9A78-6E48-A0DF-1A3107B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3396" y="4805475"/>
              <a:ext cx="21602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8385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3E8C6D48-D484-E646-8172-1387A7B47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8F5E92-5D50-F54E-BBDA-71CABE08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42" y="1989468"/>
            <a:ext cx="7236296" cy="33270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21E4B31-B991-A64A-8A9C-54F646BB1BEA}"/>
              </a:ext>
            </a:extLst>
          </p:cNvPr>
          <p:cNvGrpSpPr/>
          <p:nvPr/>
        </p:nvGrpSpPr>
        <p:grpSpPr>
          <a:xfrm>
            <a:off x="1276942" y="2994158"/>
            <a:ext cx="7126320" cy="1503935"/>
            <a:chOff x="1276942" y="2994158"/>
            <a:chExt cx="7126320" cy="1503935"/>
          </a:xfrm>
        </p:grpSpPr>
        <p:sp>
          <p:nvSpPr>
            <p:cNvPr id="22" name="Text Box 40">
              <a:extLst>
                <a:ext uri="{FF2B5EF4-FFF2-40B4-BE49-F238E27FC236}">
                  <a16:creationId xmlns:a16="http://schemas.microsoft.com/office/drawing/2014/main" id="{42B7B53D-C1F5-F243-8AFE-6C4F0AB18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752" y="2994158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这道题看似无从下手。技巧是把字符串分成两部分，</a:t>
              </a:r>
            </a:p>
          </p:txBody>
        </p:sp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2E2B1CE1-4F4E-DD46-B105-3678633A2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752" y="3516690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左部允许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相邻但不允许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相邻，右部允许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相邻但不</a:t>
              </a:r>
            </a:p>
          </p:txBody>
        </p:sp>
        <p:sp>
          <p:nvSpPr>
            <p:cNvPr id="27" name="Text Box 40">
              <a:extLst>
                <a:ext uri="{FF2B5EF4-FFF2-40B4-BE49-F238E27FC236}">
                  <a16:creationId xmlns:a16="http://schemas.microsoft.com/office/drawing/2014/main" id="{68F897D5-C391-3B42-8E69-B8749E179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6942" y="4036428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相邻，这样自然就实现了。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7110433-8292-0548-9037-DF1BB12B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06" y="5155638"/>
            <a:ext cx="1336278" cy="336406"/>
          </a:xfrm>
          <a:prstGeom prst="rect">
            <a:avLst/>
          </a:prstGeom>
        </p:spPr>
      </p:pic>
      <p:sp>
        <p:nvSpPr>
          <p:cNvPr id="28" name="Text Box 40">
            <a:extLst>
              <a:ext uri="{FF2B5EF4-FFF2-40B4-BE49-F238E27FC236}">
                <a16:creationId xmlns:a16="http://schemas.microsoft.com/office/drawing/2014/main" id="{04227F5B-3B73-4A47-B622-450D48F6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942" y="5492044"/>
            <a:ext cx="7108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但是没有考虑以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结尾的情况，因此可以写成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CADB0C-CBA8-8E4C-B9E7-86B721B5E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6083016"/>
            <a:ext cx="2422888" cy="347506"/>
          </a:xfrm>
          <a:prstGeom prst="rect">
            <a:avLst/>
          </a:prstGeom>
        </p:spPr>
      </p:pic>
      <p:sp>
        <p:nvSpPr>
          <p:cNvPr id="29" name="Text Box 40">
            <a:extLst>
              <a:ext uri="{FF2B5EF4-FFF2-40B4-BE49-F238E27FC236}">
                <a16:creationId xmlns:a16="http://schemas.microsoft.com/office/drawing/2014/main" id="{77325B32-862C-9847-B62D-A7A3C0654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170" y="4564666"/>
            <a:ext cx="7108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首先看允许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相邻但不允许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相邻，直接的写法是</a:t>
            </a:r>
          </a:p>
        </p:txBody>
      </p:sp>
    </p:spTree>
    <p:extLst>
      <p:ext uri="{BB962C8B-B14F-4D97-AF65-F5344CB8AC3E}">
        <p14:creationId xmlns:p14="http://schemas.microsoft.com/office/powerpoint/2010/main" val="29754373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3E8C6D48-D484-E646-8172-1387A7B47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8F5E92-5D50-F54E-BBDA-71CABE08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42" y="1989468"/>
            <a:ext cx="7236296" cy="332703"/>
          </a:xfrm>
          <a:prstGeom prst="rect">
            <a:avLst/>
          </a:prstGeom>
        </p:spPr>
      </p:pic>
      <p:sp>
        <p:nvSpPr>
          <p:cNvPr id="22" name="Text Box 40">
            <a:extLst>
              <a:ext uri="{FF2B5EF4-FFF2-40B4-BE49-F238E27FC236}">
                <a16:creationId xmlns:a16="http://schemas.microsoft.com/office/drawing/2014/main" id="{42B7B53D-C1F5-F243-8AFE-6C4F0AB18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752" y="2994158"/>
            <a:ext cx="7108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再来看右部，允许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相邻但不允许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EE1A89-B215-3A44-9043-A35B548E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455" y="3643937"/>
            <a:ext cx="2273090" cy="326021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D33FA815-5DFE-B64E-9CD5-B51FCE31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752" y="4150582"/>
            <a:ext cx="7108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把两部分拼接起来可得到：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359C81-6076-7A44-B8C4-C073237E5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53" y="4792871"/>
            <a:ext cx="5239493" cy="3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41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780928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15453-C783-264A-A7E6-31D949DB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93" y="2128450"/>
            <a:ext cx="7553047" cy="35627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4F4DA2B-70DF-3A49-8E1B-B0696462DFA8}"/>
              </a:ext>
            </a:extLst>
          </p:cNvPr>
          <p:cNvGrpSpPr/>
          <p:nvPr/>
        </p:nvGrpSpPr>
        <p:grpSpPr>
          <a:xfrm>
            <a:off x="1331639" y="2780928"/>
            <a:ext cx="7553047" cy="995635"/>
            <a:chOff x="1331639" y="2780928"/>
            <a:chExt cx="7553047" cy="995635"/>
          </a:xfrm>
        </p:grpSpPr>
        <p:sp>
          <p:nvSpPr>
            <p:cNvPr id="16" name="Text Box 40">
              <a:extLst>
                <a:ext uri="{FF2B5EF4-FFF2-40B4-BE49-F238E27FC236}">
                  <a16:creationId xmlns:a16="http://schemas.microsoft.com/office/drawing/2014/main" id="{F063FC8F-5C45-EA46-8DFC-92CD220A4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39" y="2780928"/>
              <a:ext cx="755304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一般而言正规表达式是没法处理回文的，但是这道题</a:t>
              </a:r>
            </a:p>
          </p:txBody>
        </p:sp>
        <p:sp>
          <p:nvSpPr>
            <p:cNvPr id="21" name="Text Box 40">
              <a:extLst>
                <a:ext uri="{FF2B5EF4-FFF2-40B4-BE49-F238E27FC236}">
                  <a16:creationId xmlns:a16="http://schemas.microsoft.com/office/drawing/2014/main" id="{9D826323-5FF0-9145-BDE9-E76C1FA8C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39" y="3314898"/>
              <a:ext cx="755304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中的回文长度受限，因此是可以全枚举的：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8F01991-369E-8646-9CB5-3F68FC00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78" y="4005064"/>
            <a:ext cx="5718076" cy="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640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54466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D3DB1-B199-754E-827F-88D3CE60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70" y="1988646"/>
            <a:ext cx="6609876" cy="331322"/>
          </a:xfrm>
          <a:prstGeom prst="rect">
            <a:avLst/>
          </a:prstGeom>
        </p:spPr>
      </p:pic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1C6088-85C5-D646-923C-17B3A5A2F8A3}"/>
              </a:ext>
            </a:extLst>
          </p:cNvPr>
          <p:cNvGrpSpPr/>
          <p:nvPr/>
        </p:nvGrpSpPr>
        <p:grpSpPr>
          <a:xfrm>
            <a:off x="1339070" y="2954465"/>
            <a:ext cx="7625418" cy="956312"/>
            <a:chOff x="1339070" y="2954465"/>
            <a:chExt cx="7625418" cy="956312"/>
          </a:xfrm>
        </p:grpSpPr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57009F6A-D939-1148-8BE9-888568D7B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9070" y="2954465"/>
              <a:ext cx="7625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这道题实际上和例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是等价的。要注意同一问题的不同</a:t>
              </a:r>
            </a:p>
          </p:txBody>
        </p:sp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4734DB25-69F9-1146-B8A1-06F5F5806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9070" y="3449112"/>
              <a:ext cx="7625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表述。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16782BD-8162-8B4B-A522-126BB926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050627"/>
            <a:ext cx="3514328" cy="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625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E6EE9-C177-9E43-8C6D-FF55235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44" y="1946246"/>
            <a:ext cx="6354325" cy="36034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019DD59-844D-C948-8416-629585013B31}"/>
              </a:ext>
            </a:extLst>
          </p:cNvPr>
          <p:cNvGrpSpPr/>
          <p:nvPr/>
        </p:nvGrpSpPr>
        <p:grpSpPr>
          <a:xfrm>
            <a:off x="1451295" y="3078473"/>
            <a:ext cx="6534343" cy="767700"/>
            <a:chOff x="1451295" y="3078473"/>
            <a:chExt cx="6534343" cy="7677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8878185-8D3F-0748-AFEA-2CFC1431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665" y="3078473"/>
              <a:ext cx="6494973" cy="2863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C76126B-2ACE-4F45-BA9F-27581FDE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1295" y="3559871"/>
              <a:ext cx="1243370" cy="28630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C881CD-C148-6845-9A10-83A9B9DB1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256" y="3913934"/>
            <a:ext cx="1407790" cy="3071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AC185D-5EE5-8A48-99C1-52A73A529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691" y="4431287"/>
            <a:ext cx="3804222" cy="2919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FDB3A7-DC5D-0C41-9CC9-10DE5EDE2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802" y="4964754"/>
            <a:ext cx="1670836" cy="2919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72E728-7536-EC4D-9836-D43AA0EB1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9017" y="5517232"/>
            <a:ext cx="3053391" cy="2919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D0A2BE2-34C5-254A-AA6C-248955307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5385" y="6029384"/>
            <a:ext cx="2505026" cy="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58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1B846A-C609-3C4E-A07F-6F030124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27" y="1996902"/>
            <a:ext cx="6498404" cy="322950"/>
          </a:xfrm>
          <a:prstGeom prst="rect">
            <a:avLst/>
          </a:prstGeom>
        </p:spPr>
      </p:pic>
      <p:sp>
        <p:nvSpPr>
          <p:cNvPr id="19" name="Text Box 40">
            <a:extLst>
              <a:ext uri="{FF2B5EF4-FFF2-40B4-BE49-F238E27FC236}">
                <a16:creationId xmlns:a16="http://schemas.microsoft.com/office/drawing/2014/main" id="{C19C9C3F-660F-0F49-81A1-A860FBD5D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992559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需要考虑两种情况。第一种情况是以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AD225-2E23-374D-8EAD-83677BE7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62" y="4607429"/>
            <a:ext cx="1235259" cy="306685"/>
          </a:xfrm>
          <a:prstGeom prst="rect">
            <a:avLst/>
          </a:prstGeom>
        </p:spPr>
      </p:pic>
      <p:sp>
        <p:nvSpPr>
          <p:cNvPr id="22" name="Text Box 40">
            <a:extLst>
              <a:ext uri="{FF2B5EF4-FFF2-40B4-BE49-F238E27FC236}">
                <a16:creationId xmlns:a16="http://schemas.microsoft.com/office/drawing/2014/main" id="{CFAB2E20-05E4-F243-A755-28F1E659D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348" y="4004312"/>
            <a:ext cx="57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第二种情况是以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结尾：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84E996-7D32-2F4C-A429-EF1063D1B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718" y="3573016"/>
            <a:ext cx="1638548" cy="344957"/>
          </a:xfrm>
          <a:prstGeom prst="rect">
            <a:avLst/>
          </a:prstGeom>
        </p:spPr>
      </p:pic>
      <p:sp>
        <p:nvSpPr>
          <p:cNvPr id="24" name="Text Box 40">
            <a:extLst>
              <a:ext uri="{FF2B5EF4-FFF2-40B4-BE49-F238E27FC236}">
                <a16:creationId xmlns:a16="http://schemas.microsoft.com/office/drawing/2014/main" id="{9C8815F3-8250-9A4A-AC52-FA61A351D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348" y="5055567"/>
            <a:ext cx="34275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因此，最终结果是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F94DFE-E0D1-384C-A12C-2311B25E8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224" y="5694017"/>
            <a:ext cx="3241552" cy="3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97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C027FB-FA62-B243-892A-2FDAD9E9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52" y="1976235"/>
            <a:ext cx="6516216" cy="330353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3F952AAB-0143-7E47-8B7C-8660F8752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98454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这是例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的一个扩展，技巧类似：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7D0319-69AE-F649-A733-B96EA918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511" y="3738871"/>
            <a:ext cx="2986633" cy="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6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827088" y="1412875"/>
            <a:ext cx="8137525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用代数的方法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表示正规语言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语义   正规语言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Regular Languages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，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RL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）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Comic Sans MS" pitchFamily="66" charset="0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作用于正规语言上的三种代数运算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itchFamily="66" charset="0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联合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union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） </a:t>
            </a:r>
            <a:r>
              <a:rPr lang="en-US" altLang="zh-CN" sz="2400" i="0" dirty="0">
                <a:latin typeface="Comic Sans MS" pitchFamily="66" charset="0"/>
              </a:rPr>
              <a:t>L</a:t>
            </a:r>
            <a:r>
              <a:rPr lang="en-US" altLang="zh-CN" sz="2400" i="0" dirty="0">
                <a:latin typeface="Comic Sans MS" pitchFamily="66" charset="0"/>
                <a:sym typeface="Symbol" pitchFamily="18" charset="2"/>
              </a:rPr>
              <a:t></a:t>
            </a:r>
            <a:r>
              <a:rPr lang="en-US" altLang="zh-CN" sz="2400" i="0" dirty="0">
                <a:latin typeface="Comic Sans MS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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ww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itchFamily="66" charset="0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 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w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</a:t>
            </a:r>
            <a:endParaRPr lang="en-US" altLang="zh-CN" sz="2400" i="0" dirty="0">
              <a:solidFill>
                <a:srgbClr val="333399"/>
              </a:solidFill>
              <a:latin typeface="Comic Sans MS" pitchFamily="66" charset="0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连接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concatenation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）</a:t>
            </a:r>
            <a:r>
              <a:rPr lang="en-US" altLang="zh-CN" sz="2400" i="0" dirty="0">
                <a:latin typeface="Comic Sans MS" pitchFamily="66" charset="0"/>
              </a:rPr>
              <a:t>L</a:t>
            </a:r>
            <a:r>
              <a:rPr lang="en-US" altLang="zh-CN" sz="2400" i="0" dirty="0">
                <a:latin typeface="Comic Sans MS" pitchFamily="66" charset="0"/>
                <a:sym typeface="Symbol" pitchFamily="18" charset="2"/>
              </a:rPr>
              <a:t>·</a:t>
            </a:r>
            <a:r>
              <a:rPr lang="en-US" altLang="zh-CN" sz="2400" i="0" dirty="0">
                <a:latin typeface="Comic Sans MS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w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w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w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</a:t>
            </a:r>
            <a:endParaRPr lang="en-US" altLang="zh-CN" sz="2400" i="0" dirty="0">
              <a:solidFill>
                <a:srgbClr val="333399"/>
              </a:solidFill>
              <a:latin typeface="Comic Sans MS" pitchFamily="66" charset="0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（星）</a:t>
            </a: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闭包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closure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）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 dirty="0">
                <a:latin typeface="Comic Sans MS" pitchFamily="66" charset="0"/>
              </a:rPr>
              <a:t>L</a:t>
            </a:r>
            <a:r>
              <a:rPr lang="en-US" altLang="zh-CN" sz="2400" i="0" dirty="0">
                <a:latin typeface="Comic Sans MS" pitchFamily="66" charset="0"/>
                <a:sym typeface="Symbol" pitchFamily="18" charset="2"/>
              </a:rPr>
              <a:t>*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=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</a:t>
            </a:r>
            <a:r>
              <a:rPr lang="en-US" altLang="zh-CN" sz="2400" i="0" baseline="-25000" dirty="0" err="1">
                <a:solidFill>
                  <a:srgbClr val="333399"/>
                </a:solidFill>
                <a:latin typeface="Comic Sans MS" pitchFamily="66" charset="0"/>
              </a:rPr>
              <a:t>i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0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 </a:t>
            </a:r>
            <a:endParaRPr lang="en-US" altLang="zh-CN" sz="2400" i="0" dirty="0">
              <a:solidFill>
                <a:srgbClr val="333399"/>
              </a:solidFill>
              <a:latin typeface="Comic Sans MS" pitchFamily="66" charset="0"/>
            </a:endParaRPr>
          </a:p>
          <a:p>
            <a:pPr>
              <a:buFont typeface="Wingdings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语法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latin typeface="Comic Sans MS" pitchFamily="66" charset="0"/>
                <a:ea typeface="楷体_GB2312" pitchFamily="49" charset="-122"/>
              </a:rPr>
              <a:t> 基本正规表达式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个运算符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vs.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上述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个运算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对应不同应用形式会扩展一些助记运算符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如 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LEX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中的正规表达式</a:t>
            </a:r>
            <a:endParaRPr lang="zh-CN" altLang="en-US" sz="2400" i="0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2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2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25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25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25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625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25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625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625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625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CCC19F-C82E-6D46-8892-735BA318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72228"/>
            <a:ext cx="7176284" cy="347941"/>
          </a:xfrm>
          <a:prstGeom prst="rect">
            <a:avLst/>
          </a:prstGeom>
        </p:spPr>
      </p:pic>
      <p:sp>
        <p:nvSpPr>
          <p:cNvPr id="13" name="Text Box 40">
            <a:extLst>
              <a:ext uri="{FF2B5EF4-FFF2-40B4-BE49-F238E27FC236}">
                <a16:creationId xmlns:a16="http://schemas.microsoft.com/office/drawing/2014/main" id="{DF68C544-9107-1044-BB7E-74E3C7BAA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2994119"/>
            <a:ext cx="73448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对于并不是顺数或者倒数第几位的情况，需要加上</a:t>
            </a:r>
          </a:p>
        </p:txBody>
      </p:sp>
      <p:sp>
        <p:nvSpPr>
          <p:cNvPr id="16" name="Text Box 40">
            <a:extLst>
              <a:ext uri="{FF2B5EF4-FFF2-40B4-BE49-F238E27FC236}">
                <a16:creationId xmlns:a16="http://schemas.microsoft.com/office/drawing/2014/main" id="{CA956490-914D-2D48-8524-39FB51216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3514688"/>
            <a:ext cx="73448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位置的偏移：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3F8AD7-2BDE-F340-8B5A-D77FC6BF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92" y="4149029"/>
            <a:ext cx="4824536" cy="3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8367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12E699-990A-994D-A2BC-CF92946C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37911"/>
            <a:ext cx="6336704" cy="357365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2BCF13F8-5D03-B346-AAED-933140102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2996951"/>
            <a:ext cx="7704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像这样的题目，要分情况讨论。这里需要考虑三种情况。</a:t>
            </a:r>
          </a:p>
        </p:txBody>
      </p:sp>
      <p:sp>
        <p:nvSpPr>
          <p:cNvPr id="19" name="Text Box 40">
            <a:extLst>
              <a:ext uri="{FF2B5EF4-FFF2-40B4-BE49-F238E27FC236}">
                <a16:creationId xmlns:a16="http://schemas.microsoft.com/office/drawing/2014/main" id="{A5BB8387-C0E7-9A49-BA19-B8A6DC27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3591179"/>
            <a:ext cx="68407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第一种情况是剩下两个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都在倒数第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位左侧：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7FFF21FB-D901-B64F-A733-5D5EFCD1A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584915"/>
            <a:ext cx="741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第二种情况是剩下两个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分别在倒数第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位左侧和右侧：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A35A27-5B5E-304F-96CB-392788036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94" y="4167990"/>
            <a:ext cx="4066924" cy="3006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AA142C-943D-C041-B6E8-1630549E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602" y="5162870"/>
            <a:ext cx="3694907" cy="296912"/>
          </a:xfrm>
          <a:prstGeom prst="rect">
            <a:avLst/>
          </a:prstGeom>
        </p:spPr>
      </p:pic>
      <p:sp>
        <p:nvSpPr>
          <p:cNvPr id="22" name="Text Box 40">
            <a:extLst>
              <a:ext uri="{FF2B5EF4-FFF2-40B4-BE49-F238E27FC236}">
                <a16:creationId xmlns:a16="http://schemas.microsoft.com/office/drawing/2014/main" id="{D8974A67-192B-A343-BBB9-1A586F92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5528423"/>
            <a:ext cx="741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第三种情况是剩下两个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都在倒数第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位右侧：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8DB907-69B1-9645-B45E-D6D0D3465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630" y="6077830"/>
            <a:ext cx="1582849" cy="3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53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：设计正规表达式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379FE-ED30-F344-A47F-F3B49CC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>
            <a:extLst>
              <a:ext uri="{FF2B5EF4-FFF2-40B4-BE49-F238E27FC236}">
                <a16:creationId xmlns:a16="http://schemas.microsoft.com/office/drawing/2014/main" id="{01ACA404-8749-4D40-9141-5F57F933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使得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07A6ADFB-C394-7242-8373-B94293C2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12E699-990A-994D-A2BC-CF92946C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937911"/>
            <a:ext cx="6336704" cy="357365"/>
          </a:xfrm>
          <a:prstGeom prst="rect">
            <a:avLst/>
          </a:prstGeom>
        </p:spPr>
      </p:pic>
      <p:sp>
        <p:nvSpPr>
          <p:cNvPr id="18" name="Text Box 40">
            <a:extLst>
              <a:ext uri="{FF2B5EF4-FFF2-40B4-BE49-F238E27FC236}">
                <a16:creationId xmlns:a16="http://schemas.microsoft.com/office/drawing/2014/main" id="{2BCF13F8-5D03-B346-AAED-933140102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2996951"/>
            <a:ext cx="7704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因此，最终的结果是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5ABADC-AA25-5746-9F66-F18CF46E6A8F}"/>
              </a:ext>
            </a:extLst>
          </p:cNvPr>
          <p:cNvGrpSpPr/>
          <p:nvPr/>
        </p:nvGrpSpPr>
        <p:grpSpPr>
          <a:xfrm>
            <a:off x="1763688" y="3675646"/>
            <a:ext cx="5004323" cy="1338250"/>
            <a:chOff x="1763688" y="3675646"/>
            <a:chExt cx="5004323" cy="133825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E73EBEF-D6EF-A640-98F7-6B7BD7F01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3717032"/>
              <a:ext cx="557734" cy="21786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E6F004C-4B10-B44A-AE45-ECFF697CF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322" y="3675646"/>
              <a:ext cx="4066924" cy="30063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670C61D-0F1E-B34B-AAA9-DB09F3CA6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0146" y="3701673"/>
              <a:ext cx="217865" cy="21786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3017CA8-41D1-9F4F-BA4B-1E98D4BB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322" y="4193311"/>
              <a:ext cx="3694907" cy="29691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1560222-D554-344A-8657-509398BF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381" y="4232834"/>
              <a:ext cx="217865" cy="2178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F6A4C30-E10E-B24F-9AA0-EF9DE2AB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2322" y="4707538"/>
              <a:ext cx="1582849" cy="306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6372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8313" y="1268413"/>
            <a:ext cx="80010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代数定律的具体化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730250" y="2017713"/>
            <a:ext cx="816292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具体化：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将正规表达式中的每个变量用单个符号替换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一般化：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将具体表达式中的单个符号用变量表示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Char char=" "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结论：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正规表达式的一般形式所代表的任何语言与其对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应的具体表达式的语言之间可以建立特定的对应关系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Char char=" "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应用</a:t>
            </a:r>
          </a:p>
          <a:p>
            <a:pPr>
              <a:buFont typeface="Wingdings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用于发现和测试关于正规表达式的定律</a:t>
            </a:r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DB4386-5276-D548-8F55-259886FDCCB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6"/>
          <p:cNvSpPr txBox="1">
            <a:spLocks noChangeArrowheads="1"/>
          </p:cNvSpPr>
          <p:nvPr/>
        </p:nvSpPr>
        <p:spPr bwMode="auto">
          <a:xfrm>
            <a:off x="612775" y="1628775"/>
            <a:ext cx="8351838" cy="49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定理：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正规表达式的一般形式所代表的任何语言与 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其对应的具体表达式的语言之间存在如下对应关系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为正规表达式，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, L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, …, L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为其中的变量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（这里，假设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中不含非变量符号，否则需推广）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将每一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替换为符号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，得到对应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的一个具体表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达式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则对这些变量的任何实例语言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, S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, …,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L(E)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中的任何串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可写成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w = 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形式，其中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是某一语言 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ji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(1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m)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中的串，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并且串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j1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j2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jk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另一方面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若串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j1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j2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jk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是某一语言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</a:rPr>
              <a:t>ji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(1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8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800" baseline="-250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m)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中的任意串，则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w=w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latin typeface="Arial" pitchFamily="34" charset="0"/>
                <a:ea typeface="楷体_GB2312" pitchFamily="49" charset="-122"/>
              </a:rPr>
              <a:t>k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L(E)</a:t>
            </a:r>
          </a:p>
        </p:txBody>
      </p:sp>
      <p:sp>
        <p:nvSpPr>
          <p:cNvPr id="20483" name="Rectangle 8"/>
          <p:cNvSpPr>
            <a:spLocks noChangeArrowheads="1"/>
          </p:cNvSpPr>
          <p:nvPr/>
        </p:nvSpPr>
        <p:spPr bwMode="auto">
          <a:xfrm>
            <a:off x="323850" y="1087438"/>
            <a:ext cx="80010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代数定律的具体化</a:t>
            </a:r>
          </a:p>
        </p:txBody>
      </p:sp>
      <p:sp>
        <p:nvSpPr>
          <p:cNvPr id="20484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5EC1D6-2807-FB46-B4D3-1126893AFD0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6"/>
          <p:cNvSpPr txBox="1">
            <a:spLocks noChangeArrowheads="1"/>
          </p:cNvSpPr>
          <p:nvPr/>
        </p:nvSpPr>
        <p:spPr bwMode="auto">
          <a:xfrm>
            <a:off x="755650" y="1943100"/>
            <a:ext cx="8208963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举例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正规表达式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S*M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对应的一个具体表达式为</a:t>
            </a:r>
          </a:p>
          <a:p>
            <a:pPr>
              <a:buFont typeface="Symbol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a*b .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任取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的一个实例，比如设 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S=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01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10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L(2*)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则有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  </a:t>
            </a:r>
          </a:p>
          <a:p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任一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L(S*M)={01,10}* L(2*)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可以写成 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的形式，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中的串，且有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8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a*b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 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另一方面类似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其中，若 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中的串，则有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，否则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（注：默认的字母表包含了所涉及到的所有非变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量符号。前述定理和后续证明皆视如此。）</a:t>
            </a:r>
          </a:p>
        </p:txBody>
      </p:sp>
      <p:sp>
        <p:nvSpPr>
          <p:cNvPr id="21507" name="Rectangle 8"/>
          <p:cNvSpPr>
            <a:spLocks noChangeArrowheads="1"/>
          </p:cNvSpPr>
          <p:nvPr/>
        </p:nvSpPr>
        <p:spPr bwMode="auto">
          <a:xfrm>
            <a:off x="395288" y="1196975"/>
            <a:ext cx="80010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代数定律的具体化</a:t>
            </a:r>
          </a:p>
        </p:txBody>
      </p:sp>
      <p:sp>
        <p:nvSpPr>
          <p:cNvPr id="21508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E73AD3-673A-DB49-B524-18109747BA0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00113" y="2266950"/>
            <a:ext cx="78613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（上述定理的）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: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（选讲）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归纳于正规表达式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的结构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 (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仅证一方面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) </a:t>
            </a:r>
            <a:endParaRPr lang="en-US" altLang="zh-CN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971550" y="3448050"/>
            <a:ext cx="77771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：若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, a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显然有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= C,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定理成立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;</a:t>
            </a:r>
            <a:endParaRPr lang="en-US" altLang="zh-CN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1428750" y="4186238"/>
            <a:ext cx="7543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，将唯一的变量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替换为符号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，则其具体表达式为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c.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的任何一个实例语言中的串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，对应表达式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(c)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123950" y="5681663"/>
            <a:ext cx="19700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（接下页）</a:t>
            </a:r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539750" y="1484313"/>
            <a:ext cx="80010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代数定律的具体化</a:t>
            </a:r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BE3C54-AE62-4245-A825-38D8F80B4B3D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762000" y="1638300"/>
            <a:ext cx="813117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中的变量为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…,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中的变量为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’, …,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可能有交叉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分别用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…,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’, …,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替换它们（也可能有交叉），则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具体化为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分别具体化为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，并且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任意取定上述各变量的实例语言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设任何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，则存在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，且满足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=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由归纳假设，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的形式，其中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是某一语言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中的串，并且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；同样，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的形式，其中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是某一语言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中的串，并且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这样，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= 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的形式，并且有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’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(C).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的情形，可以类似证明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539750" y="1125538"/>
            <a:ext cx="80010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代数定律的具体化 </a:t>
            </a:r>
            <a:r>
              <a:rPr lang="zh-CN" altLang="en-US" sz="3200" i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（接上页证明）</a:t>
            </a: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E0E6DC-2F9E-834F-83E4-17CA7CE629D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85800" y="1700213"/>
            <a:ext cx="80772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推论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为正规表达式，它们具有相同的变量集；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采用同样的替换方式，得到对应于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的具体表达式分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别为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C,D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则对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中的变量对应的所有语言，满足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L(E) = L(F)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L(C) = L(D)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990600" y="3505200"/>
            <a:ext cx="769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E, F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的变量集为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…,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1143000" y="4006850"/>
            <a:ext cx="79248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Þ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 = 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(C),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其中每个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均为单个符号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任取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，满足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= 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且有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then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具体化为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时使用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替换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∵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L(E) = L(F)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，∴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(F).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因而，有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(D)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∴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L(D).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同理可证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L(D)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∴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L(D).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116013" y="5995988"/>
            <a:ext cx="7529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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假设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L(D)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，证明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L(E) = L(F).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（留作思考）</a:t>
            </a: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468313" y="1196975"/>
            <a:ext cx="80010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代数定律的具体化</a:t>
            </a:r>
          </a:p>
        </p:txBody>
      </p:sp>
      <p:sp>
        <p:nvSpPr>
          <p:cNvPr id="24587" name="Rectangle 12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3D95EA-49AE-1343-825F-075EBEAEA54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95288" y="1219200"/>
            <a:ext cx="8001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代数定律的具体化（应用举例）</a:t>
            </a: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755650" y="1989138"/>
            <a:ext cx="7993063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用于发现和测试关于正规表达式的定律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对于具体符号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容易证明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* = a* a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由此可以发</a:t>
            </a:r>
          </a:p>
          <a:p>
            <a:pPr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现定律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* = L* 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为变量，可以实例化为任何</a:t>
            </a:r>
          </a:p>
          <a:p>
            <a:pPr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若要验证定律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L(M+N) = LM+LN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，只要验证，对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于具体符号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a(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b+c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 =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ab+ac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成立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若要验证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L+ML = (L+M) L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是否成立，可以验证对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于具体符号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a+ba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a+b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是否成立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但后者不成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立，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aa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属于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a+b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代表的语言，而不属于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a+ba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代表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正规表达式的代数定律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846ED9-05CA-0049-9058-2D80A4AC08D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9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9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49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49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49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49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49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95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95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正规表达式</a:t>
            </a: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835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：存在两个正规语言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4730E-50C6-3542-9030-DE68A1BA54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A722BE-215E-564C-A54D-304F447A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42" y="1952279"/>
            <a:ext cx="2508845" cy="3315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30C527-06FF-0541-BDD4-9CF2B5FC0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40859"/>
            <a:ext cx="1944216" cy="354365"/>
          </a:xfrm>
          <a:prstGeom prst="rect">
            <a:avLst/>
          </a:prstGeom>
        </p:spPr>
      </p:pic>
      <p:sp>
        <p:nvSpPr>
          <p:cNvPr id="7" name="Text Box 40">
            <a:extLst>
              <a:ext uri="{FF2B5EF4-FFF2-40B4-BE49-F238E27FC236}">
                <a16:creationId xmlns:a16="http://schemas.microsoft.com/office/drawing/2014/main" id="{DC46E185-80C3-6946-9D1F-DE7A44B33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425336"/>
            <a:ext cx="10073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82820-11A3-1841-A52B-662C184E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64904"/>
            <a:ext cx="876194" cy="234230"/>
          </a:xfrm>
          <a:prstGeom prst="rect">
            <a:avLst/>
          </a:prstGeom>
        </p:spPr>
      </p:pic>
      <p:sp>
        <p:nvSpPr>
          <p:cNvPr id="9" name="Text Box 40">
            <a:extLst>
              <a:ext uri="{FF2B5EF4-FFF2-40B4-BE49-F238E27FC236}">
                <a16:creationId xmlns:a16="http://schemas.microsoft.com/office/drawing/2014/main" id="{7DA4BA78-043B-0644-8808-0EDD3C68E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128" y="2433649"/>
            <a:ext cx="3607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666349-3CFD-E04B-8E91-F38EEB78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7" y="2564903"/>
            <a:ext cx="580890" cy="234230"/>
          </a:xfrm>
          <a:prstGeom prst="rect">
            <a:avLst/>
          </a:prstGeom>
        </p:spPr>
      </p:pic>
      <p:sp>
        <p:nvSpPr>
          <p:cNvPr id="11" name="Text Box 40">
            <a:extLst>
              <a:ext uri="{FF2B5EF4-FFF2-40B4-BE49-F238E27FC236}">
                <a16:creationId xmlns:a16="http://schemas.microsoft.com/office/drawing/2014/main" id="{2430AEBF-764E-8345-80E8-CB4A77D7E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777" y="2437997"/>
            <a:ext cx="3607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8CBA62-FA09-C54B-9E7D-AB9520099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733" y="2513207"/>
            <a:ext cx="455693" cy="285925"/>
          </a:xfrm>
          <a:prstGeom prst="rect">
            <a:avLst/>
          </a:prstGeom>
        </p:spPr>
      </p:pic>
      <p:sp>
        <p:nvSpPr>
          <p:cNvPr id="14" name="Text Box 40">
            <a:extLst>
              <a:ext uri="{FF2B5EF4-FFF2-40B4-BE49-F238E27FC236}">
                <a16:creationId xmlns:a16="http://schemas.microsoft.com/office/drawing/2014/main" id="{8C6BFE60-6451-D646-A9D8-1517ACB87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426" y="2451185"/>
            <a:ext cx="3607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4676E7F2-09F6-3149-9C3D-1562CD1B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00" y="3130568"/>
            <a:ext cx="3835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解：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3E3C47-CDFE-B047-B4C0-B3BA72360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992" y="3224865"/>
            <a:ext cx="3504839" cy="332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F01A53-4E28-8A44-9506-776BDEEEE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587" y="4012662"/>
            <a:ext cx="6039125" cy="332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ED3056-5125-B34C-840D-B99B024C3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3412" y="4707629"/>
            <a:ext cx="4320480" cy="3776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300C97-CBC3-AB4F-B512-18E12EC30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1587" y="5441233"/>
            <a:ext cx="6374789" cy="3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64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1447800" y="1773238"/>
            <a:ext cx="647700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ea typeface="楷体_GB2312" pitchFamily="49" charset="-122"/>
              </a:rPr>
              <a:t> </a:t>
            </a: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楷体_GB2312" pitchFamily="49" charset="-122"/>
                <a:ea typeface="楷体_GB2312" pitchFamily="49" charset="-122"/>
              </a:rPr>
              <a:t>必做题</a:t>
            </a:r>
            <a:r>
              <a:rPr lang="en-US" altLang="zh-CN" sz="2400" i="0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pPr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  Ex.3.1.1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b),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c)</a:t>
            </a: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</a:rPr>
              <a:t>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Ex.3.1.2 (b)</a:t>
            </a: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*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</a:rPr>
              <a:t>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Ex.3.1.5</a:t>
            </a: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Ex.3.4.1 (c), (g)</a:t>
            </a: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Ex.3.4.2 (b), (d)</a:t>
            </a:r>
          </a:p>
          <a:p>
            <a:pPr lvl="3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 !!Ex.3.1.3(a), (b)</a:t>
            </a: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793465-462D-464C-A2D6-24892D26756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504056" y="1052736"/>
            <a:ext cx="853244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自测题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None/>
            </a:pPr>
            <a:endParaRPr lang="zh-CN" altLang="zh-CN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</a:rPr>
              <a:t>试给出下列每个正规语言的一个正规表达式：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</a:pPr>
            <a:endParaRPr lang="zh-CN" altLang="en-US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1)  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xwx</a:t>
            </a:r>
            <a:r>
              <a:rPr lang="en-US" altLang="zh-CN" i="0" baseline="30000" dirty="0" err="1">
                <a:solidFill>
                  <a:srgbClr val="333399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x</a:t>
            </a:r>
            <a:r>
              <a:rPr lang="zh-CN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(a + b)</a:t>
            </a:r>
            <a:r>
              <a:rPr lang="en-US" altLang="zh-CN" i="0" baseline="30000" dirty="0">
                <a:solidFill>
                  <a:srgbClr val="333399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},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           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其中 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(a + b)</a:t>
            </a:r>
            <a:r>
              <a:rPr lang="en-US" altLang="zh-CN" baseline="3000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= (a + b) (a + b)*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的反向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即反转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2</a:t>
            </a:r>
            <a:r>
              <a:rPr lang="zh-CN" altLang="en-US" i="0" dirty="0">
                <a:solidFill>
                  <a:srgbClr val="333399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 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{a , b}*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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x, y( x, y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{a , b}*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w =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xy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| y |=3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y =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y</a:t>
            </a:r>
            <a:r>
              <a:rPr lang="en-US" altLang="zh-CN" i="0" baseline="30000" dirty="0" err="1">
                <a:solidFill>
                  <a:srgbClr val="333399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) }</a:t>
            </a:r>
            <a:r>
              <a:rPr lang="en-US" altLang="zh-CN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sz="1000" dirty="0">
              <a:solidFill>
                <a:srgbClr val="333399"/>
              </a:solidFill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b}*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中既不包含子串 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aa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，也不包含子串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bb }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4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n , m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0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n + m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为偶数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5)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的后20位至少有一个 a }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6) 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，且当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结尾时，它的长度为奇数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7)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前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5位至少有一个子串 aa 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8) 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位至第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位至少有一个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 }</a:t>
            </a: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9) </a:t>
            </a:r>
            <a:r>
              <a:rPr lang="pt-BR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{0,1}*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至少含有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，且倒数第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位为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1}</a:t>
            </a:r>
            <a:endParaRPr lang="zh-CN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55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B19B63-7D16-3B4A-9656-33C90733FE7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itchFamily="34" charset="0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hlink"/>
                </a:solidFill>
                <a:latin typeface="Arial" pitchFamily="34" charset="0"/>
              </a:rPr>
              <a:t>That’s all for today.</a:t>
            </a:r>
            <a:r>
              <a:rPr lang="en-US" altLang="zh-CN" sz="3200">
                <a:solidFill>
                  <a:schemeClr val="hlink"/>
                </a:solidFill>
                <a:latin typeface="CMR10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E1F7F-04FC-F042-B685-53A1F502AE5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9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</a:t>
            </a:r>
          </a:p>
        </p:txBody>
      </p:sp>
      <p:sp>
        <p:nvSpPr>
          <p:cNvPr id="7175" name="Text Box 105"/>
          <p:cNvSpPr txBox="1">
            <a:spLocks noChangeArrowheads="1"/>
          </p:cNvSpPr>
          <p:nvPr/>
        </p:nvSpPr>
        <p:spPr bwMode="auto">
          <a:xfrm>
            <a:off x="827088" y="1820863"/>
            <a:ext cx="82089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</a:t>
            </a:r>
            <a:r>
              <a:rPr lang="zh-CN" altLang="en-US"/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为字母表。 </a:t>
            </a:r>
            <a:r>
              <a:rPr lang="zh-CN" altLang="en-US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zh-CN" altLang="en-US" sz="2400" i="0">
                <a:latin typeface="Comic Sans MS" pitchFamily="66" charset="0"/>
                <a:ea typeface="楷体_GB2312" pitchFamily="49" charset="-122"/>
              </a:rPr>
              <a:t> 上的正规表达式集合 </a:t>
            </a:r>
            <a:r>
              <a:rPr lang="en-US" altLang="zh-CN" sz="2400" b="0" i="0">
                <a:latin typeface="Comic Sans MS" pitchFamily="66" charset="0"/>
                <a:ea typeface="楷体_GB2312" pitchFamily="49" charset="-122"/>
              </a:rPr>
              <a:t>R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递归定义</a:t>
            </a:r>
          </a:p>
          <a:p>
            <a:pPr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如下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</p:txBody>
      </p:sp>
      <p:sp>
        <p:nvSpPr>
          <p:cNvPr id="76906" name="Rectangle 106"/>
          <p:cNvSpPr>
            <a:spLocks noChangeArrowheads="1"/>
          </p:cNvSpPr>
          <p:nvPr/>
        </p:nvSpPr>
        <p:spPr bwMode="auto">
          <a:xfrm>
            <a:off x="1042988" y="4198938"/>
            <a:ext cx="928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itchFamily="66" charset="0"/>
                <a:ea typeface="楷体_GB2312" pitchFamily="49" charset="-122"/>
              </a:rPr>
              <a:t>归纳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</a:rPr>
              <a:t>.</a:t>
            </a:r>
          </a:p>
        </p:txBody>
      </p:sp>
      <p:sp>
        <p:nvSpPr>
          <p:cNvPr id="76907" name="Rectangle 107"/>
          <p:cNvSpPr>
            <a:spLocks noChangeArrowheads="1"/>
          </p:cNvSpPr>
          <p:nvPr/>
        </p:nvSpPr>
        <p:spPr bwMode="auto">
          <a:xfrm>
            <a:off x="2268538" y="2781300"/>
            <a:ext cx="5926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 ,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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R.</a:t>
            </a:r>
          </a:p>
        </p:txBody>
      </p:sp>
      <p:sp>
        <p:nvSpPr>
          <p:cNvPr id="76908" name="Rectangle 108"/>
          <p:cNvSpPr>
            <a:spLocks noChangeArrowheads="1"/>
          </p:cNvSpPr>
          <p:nvPr/>
        </p:nvSpPr>
        <p:spPr bwMode="auto">
          <a:xfrm>
            <a:off x="2266950" y="3259138"/>
            <a:ext cx="648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If a 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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then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R. </a:t>
            </a:r>
          </a:p>
        </p:txBody>
      </p:sp>
      <p:sp>
        <p:nvSpPr>
          <p:cNvPr id="76909" name="Rectangle 109"/>
          <p:cNvSpPr>
            <a:spLocks noChangeArrowheads="1"/>
          </p:cNvSpPr>
          <p:nvPr/>
        </p:nvSpPr>
        <p:spPr bwMode="auto">
          <a:xfrm>
            <a:off x="2266950" y="3716338"/>
            <a:ext cx="5473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3.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任一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变量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R.</a:t>
            </a:r>
            <a:r>
              <a:rPr lang="en-US" altLang="zh-CN" i="0"/>
              <a:t> </a:t>
            </a:r>
          </a:p>
        </p:txBody>
      </p:sp>
      <p:sp>
        <p:nvSpPr>
          <p:cNvPr id="76910" name="Rectangle 110"/>
          <p:cNvSpPr>
            <a:spLocks noChangeArrowheads="1"/>
          </p:cNvSpPr>
          <p:nvPr/>
        </p:nvSpPr>
        <p:spPr bwMode="auto">
          <a:xfrm>
            <a:off x="1547813" y="4772025"/>
            <a:ext cx="6948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and F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 + F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76911" name="Rectangle 111"/>
          <p:cNvSpPr>
            <a:spLocks noChangeArrowheads="1"/>
          </p:cNvSpPr>
          <p:nvPr/>
        </p:nvSpPr>
        <p:spPr bwMode="auto">
          <a:xfrm>
            <a:off x="1547813" y="5251450"/>
            <a:ext cx="64023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and F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EF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R. </a:t>
            </a:r>
          </a:p>
        </p:txBody>
      </p:sp>
      <p:sp>
        <p:nvSpPr>
          <p:cNvPr id="76912" name="Rectangle 112"/>
          <p:cNvSpPr>
            <a:spLocks noChangeArrowheads="1"/>
          </p:cNvSpPr>
          <p:nvPr/>
        </p:nvSpPr>
        <p:spPr bwMode="auto">
          <a:xfrm>
            <a:off x="1042988" y="2814638"/>
            <a:ext cx="928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itchFamily="66" charset="0"/>
                <a:ea typeface="楷体_GB2312" pitchFamily="49" charset="-122"/>
              </a:rPr>
              <a:t>基础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</a:rPr>
              <a:t>.</a:t>
            </a:r>
          </a:p>
        </p:txBody>
      </p:sp>
      <p:sp>
        <p:nvSpPr>
          <p:cNvPr id="76913" name="Rectangle 113"/>
          <p:cNvSpPr>
            <a:spLocks noChangeArrowheads="1"/>
          </p:cNvSpPr>
          <p:nvPr/>
        </p:nvSpPr>
        <p:spPr bwMode="auto">
          <a:xfrm>
            <a:off x="1547813" y="5756275"/>
            <a:ext cx="4926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3.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E*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.</a:t>
            </a:r>
          </a:p>
        </p:txBody>
      </p:sp>
      <p:sp>
        <p:nvSpPr>
          <p:cNvPr id="76914" name="Rectangle 114"/>
          <p:cNvSpPr>
            <a:spLocks noChangeArrowheads="1"/>
          </p:cNvSpPr>
          <p:nvPr/>
        </p:nvSpPr>
        <p:spPr bwMode="auto">
          <a:xfrm>
            <a:off x="1547813" y="6284913"/>
            <a:ext cx="5322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4.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zh-CN" altLang="en-US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( E )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.</a:t>
            </a:r>
          </a:p>
        </p:txBody>
      </p:sp>
      <p:sp>
        <p:nvSpPr>
          <p:cNvPr id="7185" name="Text Box 115"/>
          <p:cNvSpPr txBox="1">
            <a:spLocks noChangeArrowheads="1"/>
          </p:cNvSpPr>
          <p:nvPr/>
        </p:nvSpPr>
        <p:spPr bwMode="auto">
          <a:xfrm>
            <a:off x="539750" y="1196975"/>
            <a:ext cx="66960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Comic Sans MS" pitchFamily="66" charset="0"/>
                <a:ea typeface="楷体_GB2312" pitchFamily="49" charset="-122"/>
              </a:rPr>
              <a:t>语法</a:t>
            </a:r>
            <a:endParaRPr lang="zh-CN" altLang="en-US" sz="3200" b="0" i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774B14-8677-7349-B70C-FD05C1E3004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6" grpId="0" autoUpdateAnimBg="0"/>
      <p:bldP spid="76907" grpId="0" autoUpdateAnimBg="0"/>
      <p:bldP spid="76908" grpId="0" autoUpdateAnimBg="0"/>
      <p:bldP spid="76909" grpId="0" autoUpdateAnimBg="0"/>
      <p:bldP spid="76910" grpId="0" autoUpdateAnimBg="0"/>
      <p:bldP spid="76911" grpId="0" autoUpdateAnimBg="0"/>
      <p:bldP spid="76912" grpId="0" autoUpdateAnimBg="0"/>
      <p:bldP spid="76913" grpId="0" autoUpdateAnimBg="0"/>
      <p:bldP spid="7691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</a:t>
            </a:r>
          </a:p>
        </p:txBody>
      </p:sp>
      <p:sp>
        <p:nvSpPr>
          <p:cNvPr id="8199" name="Text Box 9"/>
          <p:cNvSpPr txBox="1">
            <a:spLocks noChangeArrowheads="1"/>
          </p:cNvSpPr>
          <p:nvPr/>
        </p:nvSpPr>
        <p:spPr bwMode="auto">
          <a:xfrm>
            <a:off x="898525" y="1958975"/>
            <a:ext cx="7705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R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上的正规表达式集合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</a:rPr>
              <a:t>。对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每个不含变量的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E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R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 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 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L(E)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递归定义如下：</a:t>
            </a:r>
            <a:endParaRPr lang="zh-CN" altLang="en-US" sz="2400" i="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1228725" y="4267200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itchFamily="66" charset="0"/>
                <a:ea typeface="楷体_GB2312" pitchFamily="49" charset="-122"/>
              </a:rPr>
              <a:t>归纳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</a:rPr>
              <a:t>.</a:t>
            </a:r>
          </a:p>
        </p:txBody>
      </p: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1547813" y="3309938"/>
            <a:ext cx="5926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L()={}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and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L()=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1547813" y="3741738"/>
            <a:ext cx="648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a 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L(a)={a}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. </a:t>
            </a:r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1547813" y="4699000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and F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 L(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E+F)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= L(E)L(F)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153614" name="Rectangle 14"/>
          <p:cNvSpPr>
            <a:spLocks noChangeArrowheads="1"/>
          </p:cNvSpPr>
          <p:nvPr/>
        </p:nvSpPr>
        <p:spPr bwMode="auto">
          <a:xfrm>
            <a:off x="1547813" y="5202238"/>
            <a:ext cx="73453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2.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 and F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zh-CN" altLang="en-US" sz="2400" i="0" dirty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L(EF) = L(E)L(F)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. </a:t>
            </a:r>
          </a:p>
        </p:txBody>
      </p:sp>
      <p:sp>
        <p:nvSpPr>
          <p:cNvPr id="153615" name="Rectangle 15"/>
          <p:cNvSpPr>
            <a:spLocks noChangeArrowheads="1"/>
          </p:cNvSpPr>
          <p:nvPr/>
        </p:nvSpPr>
        <p:spPr bwMode="auto">
          <a:xfrm>
            <a:off x="1209675" y="2924175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itchFamily="66" charset="0"/>
                <a:ea typeface="楷体_GB2312" pitchFamily="49" charset="-122"/>
              </a:rPr>
              <a:t>基础</a:t>
            </a:r>
            <a:r>
              <a:rPr lang="en-US" altLang="zh-CN" sz="2400" i="0">
                <a:latin typeface="Comic Sans MS" pitchFamily="66" charset="0"/>
                <a:ea typeface="楷体_GB2312" pitchFamily="49" charset="-122"/>
              </a:rPr>
              <a:t>.</a:t>
            </a:r>
          </a:p>
        </p:txBody>
      </p:sp>
      <p:sp>
        <p:nvSpPr>
          <p:cNvPr id="153616" name="Rectangle 16"/>
          <p:cNvSpPr>
            <a:spLocks noChangeArrowheads="1"/>
          </p:cNvSpPr>
          <p:nvPr/>
        </p:nvSpPr>
        <p:spPr bwMode="auto">
          <a:xfrm>
            <a:off x="1547813" y="5634038"/>
            <a:ext cx="61928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3.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L(E*) = (L(E))*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.</a:t>
            </a:r>
          </a:p>
        </p:txBody>
      </p:sp>
      <p:sp>
        <p:nvSpPr>
          <p:cNvPr id="153617" name="Rectangle 17"/>
          <p:cNvSpPr>
            <a:spLocks noChangeArrowheads="1"/>
          </p:cNvSpPr>
          <p:nvPr/>
        </p:nvSpPr>
        <p:spPr bwMode="auto">
          <a:xfrm>
            <a:off x="1547813" y="6067425"/>
            <a:ext cx="5322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4. 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then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sz="2400" i="0">
                <a:latin typeface="Comic Sans MS" pitchFamily="66" charset="0"/>
                <a:sym typeface="Symbol" pitchFamily="18" charset="2"/>
              </a:rPr>
              <a:t>L((E)) = L(E)</a:t>
            </a:r>
            <a:r>
              <a:rPr lang="en-US" altLang="zh-CN" sz="2400" i="0">
                <a:solidFill>
                  <a:srgbClr val="333399"/>
                </a:solidFill>
                <a:latin typeface="Comic Sans MS" pitchFamily="66" charset="0"/>
                <a:sym typeface="Symbol" pitchFamily="18" charset="2"/>
              </a:rPr>
              <a:t>.</a:t>
            </a:r>
          </a:p>
        </p:txBody>
      </p:sp>
      <p:sp>
        <p:nvSpPr>
          <p:cNvPr id="8208" name="Text Box 18"/>
          <p:cNvSpPr txBox="1">
            <a:spLocks noChangeArrowheads="1"/>
          </p:cNvSpPr>
          <p:nvPr/>
        </p:nvSpPr>
        <p:spPr bwMode="auto">
          <a:xfrm>
            <a:off x="684213" y="1343025"/>
            <a:ext cx="66960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Comic Sans MS" pitchFamily="66" charset="0"/>
                <a:ea typeface="楷体_GB2312" pitchFamily="49" charset="-122"/>
              </a:rPr>
              <a:t>语义</a:t>
            </a:r>
            <a:r>
              <a:rPr lang="zh-CN" altLang="en-US"/>
              <a:t> </a:t>
            </a:r>
            <a:endParaRPr lang="zh-CN" altLang="en-US" sz="3200" b="0" i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D7271E-0107-E84C-ADB5-1B1D51A4FD98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0" grpId="0" autoUpdateAnimBg="0"/>
      <p:bldP spid="153611" grpId="0" autoUpdateAnimBg="0"/>
      <p:bldP spid="153612" grpId="0" autoUpdateAnimBg="0"/>
      <p:bldP spid="153613" grpId="0" autoUpdateAnimBg="0"/>
      <p:bldP spid="153614" grpId="0" autoUpdateAnimBg="0"/>
      <p:bldP spid="153615" grpId="0" autoUpdateAnimBg="0"/>
      <p:bldP spid="153616" grpId="0" autoUpdateAnimBg="0"/>
      <p:bldP spid="15361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ext Box 21"/>
          <p:cNvSpPr txBox="1">
            <a:spLocks noChangeArrowheads="1"/>
          </p:cNvSpPr>
          <p:nvPr/>
        </p:nvSpPr>
        <p:spPr bwMode="auto">
          <a:xfrm>
            <a:off x="1403350" y="2636838"/>
            <a:ext cx="6624638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算符优先级（</a:t>
            </a: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precedence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）依次为</a:t>
            </a:r>
          </a:p>
          <a:p>
            <a:pPr>
              <a:buClr>
                <a:srgbClr val="800080"/>
              </a:buClr>
              <a:buFont typeface="Wingdings" pitchFamily="2" charset="2"/>
              <a:buChar char=" "/>
            </a:pPr>
            <a:endParaRPr lang="zh-CN" altLang="en-US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endParaRPr lang="zh-CN" altLang="en-US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cs typeface="Arial" pitchFamily="34" charset="0"/>
              </a:rPr>
              <a:t>•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连接</a:t>
            </a:r>
            <a:endParaRPr lang="zh-CN" altLang="en-US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</a:t>
            </a:r>
            <a:endParaRPr lang="zh-CN" altLang="en-US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9223" name="Rectangle 22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</a:t>
            </a:r>
          </a:p>
        </p:txBody>
      </p:sp>
      <p:sp>
        <p:nvSpPr>
          <p:cNvPr id="9224" name="Text Box 23"/>
          <p:cNvSpPr txBox="1">
            <a:spLocks noChangeArrowheads="1"/>
          </p:cNvSpPr>
          <p:nvPr/>
        </p:nvSpPr>
        <p:spPr bwMode="auto">
          <a:xfrm>
            <a:off x="755650" y="1844675"/>
            <a:ext cx="66246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正规表达式算符优先级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A1D808-6EE7-EB40-8FCD-CDCE10B7AA9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54405E-0764-C84B-A35F-632B3860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06" y="5445224"/>
            <a:ext cx="1343896" cy="3530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EB72BA-DC9C-6B43-9E70-40077CA95E5B}"/>
              </a:ext>
            </a:extLst>
          </p:cNvPr>
          <p:cNvSpPr txBox="1"/>
          <p:nvPr/>
        </p:nvSpPr>
        <p:spPr>
          <a:xfrm>
            <a:off x="3822353" y="5360142"/>
            <a:ext cx="134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</a:rPr>
              <a:t>等价于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9F044-364C-2F4F-8A07-5986262F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49" y="5402683"/>
            <a:ext cx="2036752" cy="43813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正规表达式</a:t>
            </a:r>
          </a:p>
        </p:txBody>
      </p:sp>
      <p:sp>
        <p:nvSpPr>
          <p:cNvPr id="10247" name="Text Box 11"/>
          <p:cNvSpPr txBox="1">
            <a:spLocks noChangeArrowheads="1"/>
          </p:cNvSpPr>
          <p:nvPr/>
        </p:nvSpPr>
        <p:spPr bwMode="auto">
          <a:xfrm>
            <a:off x="1187450" y="2519363"/>
            <a:ext cx="66246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L</a:t>
            </a:r>
            <a:r>
              <a:rPr lang="en-US" altLang="zh-CN" sz="2400" i="0" baseline="30000" dirty="0">
                <a:latin typeface="Comic Sans MS" pitchFamily="66" charset="0"/>
                <a:ea typeface="楷体_GB2312" pitchFamily="49" charset="-122"/>
              </a:rPr>
              <a:t>+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= LL* = L*L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latin typeface="Comic Sans MS" pitchFamily="66" charset="0"/>
                <a:ea typeface="楷体_GB2312" pitchFamily="49" charset="-122"/>
              </a:rPr>
              <a:t>L?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+ L 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 err="1">
                <a:latin typeface="Comic Sans MS" pitchFamily="66" charset="0"/>
                <a:ea typeface="楷体_GB2312" pitchFamily="49" charset="-122"/>
              </a:rPr>
              <a:t>L</a:t>
            </a:r>
            <a:r>
              <a:rPr lang="en-US" altLang="zh-CN" sz="2400" i="0" baseline="30000" dirty="0" err="1">
                <a:latin typeface="Comic Sans MS" pitchFamily="66" charset="0"/>
                <a:ea typeface="楷体_GB2312" pitchFamily="49" charset="-122"/>
              </a:rPr>
              <a:t>n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= LL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n-1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   (n&gt;0)  </a:t>
            </a:r>
          </a:p>
          <a:p>
            <a:pPr lvl="1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 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dirty="0"/>
              <a:t> </a:t>
            </a:r>
          </a:p>
        </p:txBody>
      </p:sp>
      <p:sp>
        <p:nvSpPr>
          <p:cNvPr id="10248" name="Text Box 12"/>
          <p:cNvSpPr txBox="1">
            <a:spLocks noChangeArrowheads="1"/>
          </p:cNvSpPr>
          <p:nvPr/>
        </p:nvSpPr>
        <p:spPr bwMode="auto">
          <a:xfrm>
            <a:off x="1150938" y="1700213"/>
            <a:ext cx="70929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正规表达式的几个派生运算符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9219A1-AD46-7142-8F3A-1A76B20AF86D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16878</TotalTime>
  <Words>3858</Words>
  <Application>Microsoft Macintosh PowerPoint</Application>
  <PresentationFormat>全屏显示(4:3)</PresentationFormat>
  <Paragraphs>498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华文行楷</vt:lpstr>
      <vt:lpstr>楷体_GB2312</vt:lpstr>
      <vt:lpstr>SimSun</vt:lpstr>
      <vt:lpstr>SimSun</vt:lpstr>
      <vt:lpstr>CMR10</vt:lpstr>
      <vt:lpstr>Arial</vt:lpstr>
      <vt:lpstr>Comic Sans MS</vt:lpstr>
      <vt:lpstr>Symbol</vt:lpstr>
      <vt:lpstr>Times New Roman</vt:lpstr>
      <vt:lpstr>Wingdings</vt:lpstr>
      <vt:lpstr>Capsules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443</cp:revision>
  <dcterms:created xsi:type="dcterms:W3CDTF">2002-02-03T03:17:28Z</dcterms:created>
  <dcterms:modified xsi:type="dcterms:W3CDTF">2020-03-09T01:49:16Z</dcterms:modified>
</cp:coreProperties>
</file>